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744" r:id="rId2"/>
    <p:sldId id="943" r:id="rId3"/>
    <p:sldId id="653" r:id="rId4"/>
    <p:sldId id="474" r:id="rId5"/>
    <p:sldId id="470" r:id="rId6"/>
    <p:sldId id="510" r:id="rId7"/>
    <p:sldId id="634" r:id="rId8"/>
    <p:sldId id="824" r:id="rId9"/>
    <p:sldId id="638" r:id="rId10"/>
    <p:sldId id="639" r:id="rId11"/>
    <p:sldId id="640" r:id="rId12"/>
    <p:sldId id="452" r:id="rId13"/>
    <p:sldId id="330" r:id="rId14"/>
    <p:sldId id="750" r:id="rId15"/>
    <p:sldId id="268" r:id="rId16"/>
    <p:sldId id="451" r:id="rId17"/>
    <p:sldId id="948" r:id="rId18"/>
    <p:sldId id="31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85" d="100"/>
          <a:sy n="85" d="100"/>
        </p:scale>
        <p:origin x="4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06FF3-E87A-4171-BD47-85DE64E965BE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17D63-E474-4124-A42A-F1A2A2F7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8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D01D8-6578-45CB-B7C5-9E8D2E3BB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3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7FF6D-7C7C-4D09-8AD1-50478F5E55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9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Content Slide - Color Swi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11612880" cy="822960"/>
          </a:xfrm>
        </p:spPr>
        <p:txBody>
          <a:bodyPr/>
          <a:lstStyle>
            <a:lvl1pPr>
              <a:defRPr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280160"/>
            <a:ext cx="11612880" cy="5303520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4000">
                <a:solidFill>
                  <a:schemeClr val="accent2"/>
                </a:solidFill>
              </a:defRPr>
            </a:lvl1pPr>
            <a:lvl2pPr marL="0">
              <a:defRPr lang="en-US" sz="36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 marL="457200" indent="-228600">
              <a:defRPr lang="en-US" sz="32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 marL="685800" indent="-228600">
              <a:defRPr lang="en-US" sz="28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 marL="914400" indent="-228600">
              <a:defRPr lang="en-US"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429DB38-D29E-4E57-98F6-485B01F4BB16}"/>
              </a:ext>
            </a:extLst>
          </p:cNvPr>
          <p:cNvSpPr txBox="1">
            <a:spLocks/>
          </p:cNvSpPr>
          <p:nvPr userDrawn="1"/>
        </p:nvSpPr>
        <p:spPr>
          <a:xfrm>
            <a:off x="11887200" y="6675120"/>
            <a:ext cx="2743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8DB016-F648-4175-AA02-7EE7445C8C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5CECB16-F834-9A45-C91E-51DBAC76D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0160" y="6675120"/>
            <a:ext cx="201168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aseline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May 31, 2023</a:t>
            </a:r>
          </a:p>
        </p:txBody>
      </p:sp>
    </p:spTree>
    <p:extLst>
      <p:ext uri="{BB962C8B-B14F-4D97-AF65-F5344CB8AC3E}">
        <p14:creationId xmlns:p14="http://schemas.microsoft.com/office/powerpoint/2010/main" val="322187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bar Med (with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3100B13-1A07-4163-9ACA-D868CEEA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274320"/>
            <a:ext cx="6400800" cy="1371600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E204F0C-29AB-4A12-A39A-5F5EC7869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75120"/>
            <a:ext cx="2743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DB016-F648-4175-AA02-7EE7445C8C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B841904-C24A-10F1-6DC8-A458ED47A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1737360"/>
            <a:ext cx="6400800" cy="4846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B2A77D4-871D-0FFF-5AC5-A96EC4296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0160" y="6675120"/>
            <a:ext cx="201168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aseline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May 31, 2023</a:t>
            </a:r>
          </a:p>
        </p:txBody>
      </p:sp>
    </p:spTree>
    <p:extLst>
      <p:ext uri="{BB962C8B-B14F-4D97-AF65-F5344CB8AC3E}">
        <p14:creationId xmlns:p14="http://schemas.microsoft.com/office/powerpoint/2010/main" val="77606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arge (with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3100B13-1A07-4163-9ACA-D868CEEA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274320"/>
            <a:ext cx="8229600" cy="914400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C431AC6-33E3-4F59-AC11-18F1760B3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75120"/>
            <a:ext cx="2743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DB016-F648-4175-AA02-7EE7445C8C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CF1DE3-8BAC-4B8A-BF18-D6C3281F7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799" y="274320"/>
            <a:ext cx="3291840" cy="6309360"/>
          </a:xfrm>
        </p:spPr>
        <p:txBody>
          <a:bodyPr/>
          <a:lstStyle>
            <a:lvl1pPr>
              <a:lnSpc>
                <a:spcPct val="80000"/>
              </a:lnSpc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lnSpc>
                <a:spcPct val="80000"/>
              </a:lnSpc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lnSpc>
                <a:spcPct val="80000"/>
              </a:lnSpc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lnSpc>
                <a:spcPct val="80000"/>
              </a:lnSpc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lnSpc>
                <a:spcPct val="80000"/>
              </a:lnSpc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733887E-007D-77F5-4656-49241EBFF0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1280160"/>
            <a:ext cx="8229600" cy="5303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45766BF-E6D4-04A3-859F-D518EE265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0160" y="6675120"/>
            <a:ext cx="201168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aseline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May 31, 2023</a:t>
            </a:r>
          </a:p>
        </p:txBody>
      </p:sp>
    </p:spTree>
    <p:extLst>
      <p:ext uri="{BB962C8B-B14F-4D97-AF65-F5344CB8AC3E}">
        <p14:creationId xmlns:p14="http://schemas.microsoft.com/office/powerpoint/2010/main" val="3693285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bar Large (with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3100B13-1A07-4163-9ACA-D868CEEA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274320"/>
            <a:ext cx="8229600" cy="914400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C431AC6-33E3-4F59-AC11-18F1760B3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75120"/>
            <a:ext cx="2743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DB016-F648-4175-AA02-7EE7445C8C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733887E-007D-77F5-4656-49241EBFF0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1280160"/>
            <a:ext cx="8229600" cy="5303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4DF2C7-57DB-1FCA-224E-93DE5D9F9D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0160" y="6675120"/>
            <a:ext cx="201168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aseline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May 31, 2023</a:t>
            </a:r>
          </a:p>
        </p:txBody>
      </p:sp>
    </p:spTree>
    <p:extLst>
      <p:ext uri="{BB962C8B-B14F-4D97-AF65-F5344CB8AC3E}">
        <p14:creationId xmlns:p14="http://schemas.microsoft.com/office/powerpoint/2010/main" val="100878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bar Large (without placeho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3100B13-1A07-4163-9ACA-D868CEEA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274320"/>
            <a:ext cx="8229600" cy="914400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C431AC6-33E3-4F59-AC11-18F1760B3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75120"/>
            <a:ext cx="2743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DB016-F648-4175-AA02-7EE7445C8C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2481EDC-534B-1A32-08B1-94D849E8EF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1280160"/>
            <a:ext cx="8229600" cy="5303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67BF395-BD49-CFB7-C0AF-CB875889A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0160" y="6675120"/>
            <a:ext cx="201168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aseline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May 31, 2023</a:t>
            </a:r>
          </a:p>
        </p:txBody>
      </p:sp>
    </p:spTree>
    <p:extLst>
      <p:ext uri="{BB962C8B-B14F-4D97-AF65-F5344CB8AC3E}">
        <p14:creationId xmlns:p14="http://schemas.microsoft.com/office/powerpoint/2010/main" val="2197714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9D9944-A895-07E8-16FB-298F0522F5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63440" y="182880"/>
            <a:ext cx="7315200" cy="6400800"/>
          </a:xfrm>
          <a:ln w="3175">
            <a:solidFill>
              <a:schemeClr val="bg1"/>
            </a:solidFill>
          </a:ln>
          <a:effectLst>
            <a:outerShdw blurRad="190500" algn="tl" rotWithShape="0">
              <a:schemeClr val="bg1">
                <a:alpha val="7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8CBE3DA-40AA-4FB8-A85A-083FDDE44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87200" y="6675120"/>
            <a:ext cx="2743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DB016-F648-4175-AA02-7EE7445C8C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82880" y="2011680"/>
            <a:ext cx="4389120" cy="2560320"/>
          </a:xfrm>
        </p:spPr>
        <p:txBody>
          <a:bodyPr wrap="square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0C65CE0-AB09-0C9B-C336-B1EE9EE3E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0160" y="6675120"/>
            <a:ext cx="201168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aseline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May 31, 2023</a:t>
            </a:r>
          </a:p>
        </p:txBody>
      </p:sp>
    </p:spTree>
    <p:extLst>
      <p:ext uri="{BB962C8B-B14F-4D97-AF65-F5344CB8AC3E}">
        <p14:creationId xmlns:p14="http://schemas.microsoft.com/office/powerpoint/2010/main" val="1484190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bar Med (without placeho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3100B13-1A07-4163-9ACA-D868CEEA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274320"/>
            <a:ext cx="6400800" cy="1371600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20EDAF1-3FD4-4633-85E6-34E724BBB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0" y="6675120"/>
            <a:ext cx="201168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May 31, 2023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E204F0C-29AB-4A12-A39A-5F5EC7869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75120"/>
            <a:ext cx="2743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DB016-F648-4175-AA02-7EE7445C8C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0E6B1F0-DA8C-F4D3-29D7-8491227A40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1737360"/>
            <a:ext cx="6400800" cy="484632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6760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365760"/>
            <a:ext cx="11338560" cy="822960"/>
          </a:xfrm>
        </p:spPr>
        <p:txBody>
          <a:bodyPr/>
          <a:lstStyle>
            <a:lvl1pPr>
              <a:defRPr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11338560" cy="5212080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3600">
                <a:solidFill>
                  <a:schemeClr val="accent2"/>
                </a:solidFill>
              </a:defRPr>
            </a:lvl1pPr>
            <a:lvl2pPr>
              <a:defRPr lang="en-US">
                <a:solidFill>
                  <a:schemeClr val="accent2"/>
                </a:solidFill>
              </a:defRPr>
            </a:lvl2pPr>
            <a:lvl3pPr>
              <a:defRPr lang="en-US">
                <a:solidFill>
                  <a:schemeClr val="accent2"/>
                </a:solidFill>
              </a:defRPr>
            </a:lvl3pPr>
            <a:lvl4pPr>
              <a:defRPr lang="en-US">
                <a:solidFill>
                  <a:schemeClr val="accent2"/>
                </a:solidFill>
              </a:defRPr>
            </a:lvl4pPr>
            <a:lvl5pPr>
              <a:defRPr lang="en-US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May 31, 2023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6F00374-A69E-4242-B6EC-87DF57266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83680"/>
            <a:ext cx="3657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DB016-F648-4175-AA02-7EE7445C8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31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mar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11612880" cy="822960"/>
          </a:xfrm>
        </p:spPr>
        <p:txBody>
          <a:bodyPr/>
          <a:lstStyle>
            <a:lvl1pPr>
              <a:defRPr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280160"/>
            <a:ext cx="11612880" cy="5303520"/>
          </a:xfrm>
        </p:spPr>
        <p:txBody>
          <a:bodyPr vert="horz" lIns="0" tIns="0" rIns="0" bIns="0" rtlCol="0">
            <a:noAutofit/>
          </a:bodyPr>
          <a:lstStyle>
            <a:lvl1pPr>
              <a:defRPr lang="en-US" sz="36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0">
              <a:defRPr lang="en-US" sz="2800">
                <a:solidFill>
                  <a:schemeClr val="accent2"/>
                </a:solidFill>
              </a:defRPr>
            </a:lvl2pPr>
            <a:lvl3pPr marL="457200" indent="-228600">
              <a:defRPr lang="en-US" sz="2800">
                <a:solidFill>
                  <a:schemeClr val="accent2"/>
                </a:solidFill>
              </a:defRPr>
            </a:lvl3pPr>
            <a:lvl4pPr marL="685800" indent="-228600">
              <a:defRPr lang="en-US" sz="2400">
                <a:solidFill>
                  <a:schemeClr val="accent2"/>
                </a:solidFill>
              </a:defRPr>
            </a:lvl4pPr>
            <a:lvl5pPr marL="914400" indent="-228600">
              <a:defRPr lang="en-US"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429DB38-D29E-4E57-98F6-485B01F4BB16}"/>
              </a:ext>
            </a:extLst>
          </p:cNvPr>
          <p:cNvSpPr txBox="1">
            <a:spLocks/>
          </p:cNvSpPr>
          <p:nvPr userDrawn="1"/>
        </p:nvSpPr>
        <p:spPr>
          <a:xfrm>
            <a:off x="11887200" y="6675120"/>
            <a:ext cx="2743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8DB016-F648-4175-AA02-7EE7445C8C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E3A6D48-E061-1C4F-273E-305298BAE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0" y="6675120"/>
            <a:ext cx="201168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May 31, 2023</a:t>
            </a:r>
          </a:p>
        </p:txBody>
      </p:sp>
    </p:spTree>
    <p:extLst>
      <p:ext uri="{BB962C8B-B14F-4D97-AF65-F5344CB8AC3E}">
        <p14:creationId xmlns:p14="http://schemas.microsoft.com/office/powerpoint/2010/main" val="2772006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08520EE-96D6-4D00-8D9E-E07FF3CB9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274320"/>
            <a:ext cx="11612880" cy="822960"/>
          </a:xfrm>
        </p:spPr>
        <p:txBody>
          <a:bodyPr/>
          <a:lstStyle>
            <a:lvl1pPr>
              <a:defRPr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9F45838-0307-4B6D-B462-103C83357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87200" y="6675120"/>
            <a:ext cx="2743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DB016-F648-4175-AA02-7EE7445C8C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3BD6752-AC13-6DD5-96E2-EC047A3C5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0" y="6675120"/>
            <a:ext cx="201168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May 31, 2023</a:t>
            </a:r>
          </a:p>
        </p:txBody>
      </p:sp>
    </p:spTree>
    <p:extLst>
      <p:ext uri="{BB962C8B-B14F-4D97-AF65-F5344CB8AC3E}">
        <p14:creationId xmlns:p14="http://schemas.microsoft.com/office/powerpoint/2010/main" val="110550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C5962D-8537-4793-86A3-D36F9B4DDE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759"/>
            <a:ext cx="12188952" cy="3538308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0"/>
            <a:ext cx="12188952" cy="2286000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spcAft>
                <a:spcPts val="0"/>
              </a:spcAft>
              <a:defRPr lang="en-US" sz="6000" b="1" kern="1200" cap="small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ea typeface="Yu Gothic" panose="020B0400000000000000" pitchFamily="34" charset="-128"/>
                <a:cs typeface="Mangal" panose="020B050204020402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164D1D7-CCAF-4071-9816-855B6ABAA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87200" y="6675120"/>
            <a:ext cx="2743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DB016-F648-4175-AA02-7EE7445C8CD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B25D17-6925-45FF-82E9-D721F9E9DB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31196" y="5697380"/>
            <a:ext cx="920044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B7CACB-6494-EDEC-8415-630E0EA0ED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760720"/>
            <a:ext cx="1083284" cy="82296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75496A2F-AE66-2D67-5D21-26A3263E5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4480" y="4023360"/>
            <a:ext cx="9235440" cy="1371600"/>
          </a:xfrm>
        </p:spPr>
        <p:txBody>
          <a:bodyPr anchor="ctr" anchorCtr="1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4000" b="1" kern="120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800"/>
            </a:lvl2pPr>
            <a:lvl3pPr marL="914400" indent="0" algn="ctr">
              <a:buNone/>
              <a:defRPr sz="6000"/>
            </a:lvl3pPr>
            <a:lvl4pPr marL="1371600" indent="0" algn="ctr">
              <a:buNone/>
              <a:defRPr sz="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0EEFAC-F7D0-4037-F09F-83553C8383B8}"/>
              </a:ext>
            </a:extLst>
          </p:cNvPr>
          <p:cNvSpPr txBox="1">
            <a:spLocks/>
          </p:cNvSpPr>
          <p:nvPr userDrawn="1"/>
        </p:nvSpPr>
        <p:spPr>
          <a:xfrm>
            <a:off x="1554480" y="5486400"/>
            <a:ext cx="4023360" cy="11887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 b="1" i="0" kern="1200" cap="small" baseline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kern="12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0" kern="12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0" kern="12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solidFill>
                  <a:srgbClr val="97E9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Paul Minkin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solidFill>
                  <a:srgbClr val="97E9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U.S. Army Corps of Engineers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solidFill>
                  <a:srgbClr val="97E9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New England District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522C814-55A6-A79B-CF06-72CFA9D0382E}"/>
              </a:ext>
            </a:extLst>
          </p:cNvPr>
          <p:cNvSpPr txBox="1">
            <a:spLocks/>
          </p:cNvSpPr>
          <p:nvPr userDrawn="1"/>
        </p:nvSpPr>
        <p:spPr>
          <a:xfrm>
            <a:off x="5669280" y="5486400"/>
            <a:ext cx="5120640" cy="11887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 b="1" i="0" kern="1200" cap="small" baseline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kern="12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0" kern="12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0" kern="12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400" dirty="0"/>
              <a:t>Erica Sachs Lambert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U.S. Environmental Protection Agency</a:t>
            </a:r>
          </a:p>
          <a:p>
            <a:pPr>
              <a:spcAft>
                <a:spcPts val="0"/>
              </a:spcAft>
            </a:pPr>
            <a:r>
              <a:rPr lang="en-US" sz="2400" dirty="0"/>
              <a:t>Region 1 (New England)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F6FA89-B52E-5793-826F-FB1D96D5D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0" y="6675120"/>
            <a:ext cx="201168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2023 - NHDES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3 Placehold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914400"/>
            <a:ext cx="11612880" cy="1737360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3600">
                <a:solidFill>
                  <a:schemeClr val="accent2"/>
                </a:solidFill>
              </a:defRPr>
            </a:lvl1pPr>
            <a:lvl2pPr>
              <a:defRPr lang="en-US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 lang="en-US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defRPr lang="en-US">
                <a:solidFill>
                  <a:schemeClr val="accent2"/>
                </a:solidFill>
              </a:defRPr>
            </a:lvl4pPr>
            <a:lvl5pPr>
              <a:defRPr lang="en-US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6BA18E-C9C3-4420-902A-0BCAD2EE1ED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74320" y="2834640"/>
            <a:ext cx="11612880" cy="1737360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3600">
                <a:solidFill>
                  <a:schemeClr val="accent2"/>
                </a:solidFill>
              </a:defRPr>
            </a:lvl1pPr>
            <a:lvl2pPr>
              <a:defRPr lang="en-US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 lang="en-US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defRPr lang="en-US">
                <a:solidFill>
                  <a:schemeClr val="accent2"/>
                </a:solidFill>
              </a:defRPr>
            </a:lvl4pPr>
            <a:lvl5pPr>
              <a:defRPr lang="en-US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099704-F4A2-418C-9CAB-FC0191F20B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74320" y="4754880"/>
            <a:ext cx="11612880" cy="1737360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3600">
                <a:solidFill>
                  <a:schemeClr val="accent2"/>
                </a:solidFill>
              </a:defRPr>
            </a:lvl1pPr>
            <a:lvl2pPr>
              <a:defRPr lang="en-US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 lang="en-US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defRPr lang="en-US">
                <a:solidFill>
                  <a:schemeClr val="accent2"/>
                </a:solidFill>
              </a:defRPr>
            </a:lvl4pPr>
            <a:lvl5pPr>
              <a:defRPr lang="en-US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E78767A7-B341-411F-A19D-9F8677D1A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87200" y="6675120"/>
            <a:ext cx="2743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DB016-F648-4175-AA02-7EE7445C8C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CC4AD9-42A5-C5D7-98EC-4EAA972F2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91440"/>
            <a:ext cx="11612880" cy="640080"/>
          </a:xfrm>
        </p:spPr>
        <p:txBody>
          <a:bodyPr/>
          <a:lstStyle>
            <a:lvl1pPr>
              <a:defRPr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6B084-A7F0-4596-7FFD-25BFBCD22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0160" y="6675120"/>
            <a:ext cx="201168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aseline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May 31, 2023</a:t>
            </a:r>
          </a:p>
        </p:txBody>
      </p:sp>
    </p:spTree>
    <p:extLst>
      <p:ext uri="{BB962C8B-B14F-4D97-AF65-F5344CB8AC3E}">
        <p14:creationId xmlns:p14="http://schemas.microsoft.com/office/powerpoint/2010/main" val="847458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>
            <a:normAutofit/>
          </a:bodyPr>
          <a:lstStyle>
            <a:lvl1pPr algn="ctr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416E-FF98-42F9-A864-A4B8732FE6E3}" type="datetime1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87CF-A4CF-4EEE-B880-AEA94FA68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(3 Placehold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914400"/>
            <a:ext cx="11612880" cy="3017520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3600">
                <a:solidFill>
                  <a:schemeClr val="accent2"/>
                </a:solidFill>
              </a:defRPr>
            </a:lvl1pPr>
            <a:lvl2pPr>
              <a:defRPr lang="en-US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 lang="en-US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defRPr lang="en-US">
                <a:solidFill>
                  <a:schemeClr val="accent2"/>
                </a:solidFill>
              </a:defRPr>
            </a:lvl4pPr>
            <a:lvl5pPr>
              <a:defRPr lang="en-US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099704-F4A2-418C-9CAB-FC0191F20B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97280" y="4023360"/>
            <a:ext cx="10058400" cy="2560320"/>
          </a:xfrm>
          <a:ln w="34925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sz="3600">
                <a:solidFill>
                  <a:schemeClr val="accent2"/>
                </a:solidFill>
              </a:defRPr>
            </a:lvl1pPr>
            <a:lvl2pPr>
              <a:defRPr lang="en-US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 lang="en-US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defRPr lang="en-US">
                <a:solidFill>
                  <a:schemeClr val="accent2"/>
                </a:solidFill>
              </a:defRPr>
            </a:lvl4pPr>
            <a:lvl5pPr>
              <a:defRPr lang="en-US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E78767A7-B341-411F-A19D-9F8677D1A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87200" y="6675120"/>
            <a:ext cx="2743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DB016-F648-4175-AA02-7EE7445C8C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CC4AD9-42A5-C5D7-98EC-4EAA972F2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91440"/>
            <a:ext cx="11612880" cy="640080"/>
          </a:xfrm>
        </p:spPr>
        <p:txBody>
          <a:bodyPr/>
          <a:lstStyle>
            <a:lvl1pPr>
              <a:defRPr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496A7-B5F0-5680-F6EF-364BB16A9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0160" y="6675120"/>
            <a:ext cx="201168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aseline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May 31, 2023</a:t>
            </a:r>
          </a:p>
        </p:txBody>
      </p:sp>
    </p:spTree>
    <p:extLst>
      <p:ext uri="{BB962C8B-B14F-4D97-AF65-F5344CB8AC3E}">
        <p14:creationId xmlns:p14="http://schemas.microsoft.com/office/powerpoint/2010/main" val="10204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Dou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68F22A6-D8B5-4FEA-AA4E-1860812A3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87200" y="6675120"/>
            <a:ext cx="2743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DB016-F648-4175-AA02-7EE7445C8C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35BFB6-58D5-694E-F301-B17EA7E88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320" y="914400"/>
            <a:ext cx="5760720" cy="5760720"/>
          </a:xfrm>
        </p:spPr>
        <p:txBody>
          <a:bodyPr/>
          <a:lstStyle>
            <a:lvl1pPr>
              <a:defRPr sz="32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>
              <a:defRPr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>
              <a:defRPr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>
              <a:defRPr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9BEA576-1383-2397-4BD4-C2D66C898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19" y="914400"/>
            <a:ext cx="5669280" cy="5760720"/>
          </a:xfrm>
        </p:spPr>
        <p:txBody>
          <a:bodyPr/>
          <a:lstStyle>
            <a:lvl1pPr>
              <a:defRPr sz="32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A6F4A2-3077-D0FD-108C-C3A55085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91440"/>
            <a:ext cx="11612880" cy="640080"/>
          </a:xfrm>
        </p:spPr>
        <p:txBody>
          <a:bodyPr/>
          <a:lstStyle>
            <a:lvl1pPr algn="l">
              <a:defRPr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87962BD-83BA-0CD6-B60A-D364754F2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0160" y="6675120"/>
            <a:ext cx="201168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aseline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May 31, 2023</a:t>
            </a:r>
          </a:p>
        </p:txBody>
      </p:sp>
    </p:spTree>
    <p:extLst>
      <p:ext uri="{BB962C8B-B14F-4D97-AF65-F5344CB8AC3E}">
        <p14:creationId xmlns:p14="http://schemas.microsoft.com/office/powerpoint/2010/main" val="289850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Sidebar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4D577BD-A815-40E2-80F4-A5C651D07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40" y="274320"/>
            <a:ext cx="7315200" cy="630936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FF9CCE6-0247-4DA5-9E77-264E40C4F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75120"/>
            <a:ext cx="2743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DB016-F648-4175-AA02-7EE7445C8C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7BAA815-B47A-0357-1F82-D8314A9336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4320" y="2194560"/>
            <a:ext cx="438912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EFD1B9-2CA6-A822-86DD-16CA0D14B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8" y="274320"/>
            <a:ext cx="4389120" cy="1828800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6637C1-CB5F-8FF9-3737-894C5CBA9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0160" y="6675120"/>
            <a:ext cx="201168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aseline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May 31, 2023</a:t>
            </a:r>
          </a:p>
        </p:txBody>
      </p:sp>
    </p:spTree>
    <p:extLst>
      <p:ext uri="{BB962C8B-B14F-4D97-AF65-F5344CB8AC3E}">
        <p14:creationId xmlns:p14="http://schemas.microsoft.com/office/powerpoint/2010/main" val="4278298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Sidebar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FF9CCE6-0247-4DA5-9E77-264E40C4F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75120"/>
            <a:ext cx="2743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DB016-F648-4175-AA02-7EE7445C8C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7BAA815-B47A-0357-1F82-D8314A9336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4320" y="2194560"/>
            <a:ext cx="438912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61A66A-0F1B-40FE-7F5D-D71E44418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8" y="274320"/>
            <a:ext cx="4389120" cy="1828800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C9B00-E38E-6B34-66BB-C7433F0FD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0160" y="6675120"/>
            <a:ext cx="201168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aseline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May 31, 2023</a:t>
            </a:r>
          </a:p>
        </p:txBody>
      </p:sp>
    </p:spTree>
    <p:extLst>
      <p:ext uri="{BB962C8B-B14F-4D97-AF65-F5344CB8AC3E}">
        <p14:creationId xmlns:p14="http://schemas.microsoft.com/office/powerpoint/2010/main" val="229770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Sidebar - Picture black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3100B13-1A07-4163-9ACA-D868CEEA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8" y="274320"/>
            <a:ext cx="4389120" cy="1828800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FF9CCE6-0247-4DA5-9E77-264E40C4F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75120"/>
            <a:ext cx="2743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DB016-F648-4175-AA02-7EE7445C8C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1468E3-F1B4-1E96-9C9D-31A969FD86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03763" y="274638"/>
            <a:ext cx="7281862" cy="6308725"/>
          </a:xfrm>
          <a:ln w="3175">
            <a:solidFill>
              <a:schemeClr val="bg1"/>
            </a:solidFill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FC2E4-B8A5-8F20-12FC-971BE04BCA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4320" y="2194560"/>
            <a:ext cx="438912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497C2-FF84-CAF5-F3D3-A9291A6EC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0160" y="6675120"/>
            <a:ext cx="201168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aseline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May 31, 2023</a:t>
            </a:r>
          </a:p>
        </p:txBody>
      </p:sp>
    </p:spTree>
    <p:extLst>
      <p:ext uri="{BB962C8B-B14F-4D97-AF65-F5344CB8AC3E}">
        <p14:creationId xmlns:p14="http://schemas.microsoft.com/office/powerpoint/2010/main" val="215913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Sidebar - Larg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1468E3-F1B4-1E96-9C9D-31A969FD86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89120" y="0"/>
            <a:ext cx="7772400" cy="6858000"/>
          </a:xfrm>
          <a:ln w="28575">
            <a:solidFill>
              <a:schemeClr val="tx1">
                <a:lumMod val="95000"/>
              </a:schemeClr>
            </a:solidFill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3950C97-C3E0-40DA-AA5F-074C5F289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8720" y="6675120"/>
            <a:ext cx="201168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May 31, 2023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FF9CCE6-0247-4DA5-9E77-264E40C4F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75120"/>
            <a:ext cx="2743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DB016-F648-4175-AA02-7EE7445C8C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2430D2B-CCB9-E10F-20E5-BE5C44B6DF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4320" y="2194560"/>
            <a:ext cx="402336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144D33-E53E-AF8B-2940-EC3A9B2FB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274320"/>
            <a:ext cx="4023360" cy="1828800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061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Med (with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3100B13-1A07-4163-9ACA-D868CEEA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274320"/>
            <a:ext cx="6400800" cy="1371600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E204F0C-29AB-4A12-A39A-5F5EC7869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75120"/>
            <a:ext cx="2743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DB016-F648-4175-AA02-7EE7445C8C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55F51D-FC27-4A2A-BD2F-0A5F9E919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9" y="274320"/>
            <a:ext cx="5120640" cy="6309360"/>
          </a:xfrm>
        </p:spPr>
        <p:txBody>
          <a:bodyPr/>
          <a:lstStyle>
            <a:lvl1pPr>
              <a:lnSpc>
                <a:spcPct val="80000"/>
              </a:lnSpc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lnSpc>
                <a:spcPct val="80000"/>
              </a:lnSpc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lnSpc>
                <a:spcPct val="80000"/>
              </a:lnSpc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lnSpc>
                <a:spcPct val="80000"/>
              </a:lnSpc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lnSpc>
                <a:spcPct val="80000"/>
              </a:lnSpc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B841904-C24A-10F1-6DC8-A458ED47A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1737360"/>
            <a:ext cx="6400800" cy="4846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FEB2A50-F273-B8DA-22D2-89A925CCE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0160" y="6675120"/>
            <a:ext cx="201168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aseline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May 31, 2023</a:t>
            </a:r>
          </a:p>
        </p:txBody>
      </p:sp>
    </p:spTree>
    <p:extLst>
      <p:ext uri="{BB962C8B-B14F-4D97-AF65-F5344CB8AC3E}">
        <p14:creationId xmlns:p14="http://schemas.microsoft.com/office/powerpoint/2010/main" val="106689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11612880" cy="82296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280160"/>
            <a:ext cx="11612880" cy="53035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5507F-212E-41CE-8F06-285B6BC73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87200" y="6675120"/>
            <a:ext cx="2743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DB016-F648-4175-AA02-7EE7445C8C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1A1438-129F-41F8-C3A7-371978849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90160" y="6675120"/>
            <a:ext cx="201168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aseline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May 31, 2023</a:t>
            </a:r>
          </a:p>
        </p:txBody>
      </p:sp>
    </p:spTree>
    <p:extLst>
      <p:ext uri="{BB962C8B-B14F-4D97-AF65-F5344CB8AC3E}">
        <p14:creationId xmlns:p14="http://schemas.microsoft.com/office/powerpoint/2010/main" val="1529825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 cap="small" baseline="0">
          <a:solidFill>
            <a:schemeClr val="accent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oudy Old Style" panose="020205020503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3200" b="1" kern="1200" cap="small" baseline="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anose="020B0602030504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800" b="0" kern="1200">
          <a:solidFill>
            <a:schemeClr val="accent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 Gothic Book" panose="020B0503020102020204" pitchFamily="34" charset="0"/>
          <a:ea typeface="+mn-ea"/>
          <a:cs typeface="+mn-cs"/>
        </a:defRPr>
      </a:lvl2pPr>
      <a:lvl3pPr marL="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b="0" kern="1200">
          <a:solidFill>
            <a:schemeClr val="accent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 Gothic Book" panose="020B0503020102020204" pitchFamily="34" charset="0"/>
          <a:ea typeface="+mn-ea"/>
          <a:cs typeface="+mn-cs"/>
        </a:defRPr>
      </a:lvl3pPr>
      <a:lvl4pPr marL="457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b="0" kern="1200">
          <a:solidFill>
            <a:schemeClr val="accent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 Gothic Book" panose="020B0503020102020204" pitchFamily="34" charset="0"/>
          <a:ea typeface="+mn-ea"/>
          <a:cs typeface="+mn-cs"/>
        </a:defRPr>
      </a:lvl4pPr>
      <a:lvl5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b="0" kern="1200">
          <a:solidFill>
            <a:schemeClr val="accent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achs.Erica@epa.gov" TargetMode="External"/><Relationship Id="rId2" Type="http://schemas.openxmlformats.org/officeDocument/2006/relationships/hyperlink" Target="mailto:Paul.Minkin@usace.army.mil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5E77C-C9CB-44D7-AD67-2D1FABC10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432" y="1174581"/>
            <a:ext cx="12188952" cy="2486465"/>
          </a:xfr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8000" dirty="0"/>
              <a:t>New England Wetland</a:t>
            </a:r>
            <a:br>
              <a:rPr lang="en-US" sz="8000" dirty="0"/>
            </a:br>
            <a:r>
              <a:rPr lang="en-US" sz="8000" dirty="0"/>
              <a:t>Functional Assessment</a:t>
            </a:r>
            <a:endParaRPr lang="en-US" cap="none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6BF7F5-9150-4EB8-88DA-F2BEBEF3D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37F169-4FBA-4397-BE17-3890D2B6D2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760720"/>
            <a:ext cx="1083284" cy="82296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75A372-9219-125B-A55F-FF7AB5C5A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0" y="6675120"/>
            <a:ext cx="2011680" cy="182880"/>
          </a:xfrm>
        </p:spPr>
        <p:txBody>
          <a:bodyPr/>
          <a:lstStyle/>
          <a:p>
            <a:r>
              <a:rPr lang="en-US" dirty="0"/>
              <a:t>March 2024 - MAWS</a:t>
            </a:r>
          </a:p>
        </p:txBody>
      </p:sp>
    </p:spTree>
    <p:extLst>
      <p:ext uri="{BB962C8B-B14F-4D97-AF65-F5344CB8AC3E}">
        <p14:creationId xmlns:p14="http://schemas.microsoft.com/office/powerpoint/2010/main" val="3590507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33ACF-2F15-47D2-AC87-D1B42CB1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Functions Defined (Hydrology)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9E14D-211F-441E-970A-B7409DC8E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39" y="1365504"/>
            <a:ext cx="11551921" cy="540105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 startAt="6"/>
            </a:pPr>
            <a:r>
              <a:rPr lang="en-US" sz="2400" u="sng" dirty="0"/>
              <a:t>GROUNDWATER RECHARGE</a:t>
            </a:r>
            <a:r>
              <a:rPr lang="en-US" sz="2400" dirty="0"/>
              <a:t> – the ability of the wetland to facilitate the movement of surface water into the groundwater system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 startAt="6"/>
            </a:pPr>
            <a:r>
              <a:rPr lang="en-US" sz="2400" u="sng" dirty="0"/>
              <a:t>SURFACE WATER DETENTION</a:t>
            </a:r>
            <a:r>
              <a:rPr lang="en-US" sz="2400" dirty="0"/>
              <a:t> – the ability of the wetland to slow and detain surface water flows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 startAt="6"/>
            </a:pPr>
            <a:r>
              <a:rPr lang="en-US" sz="2400" u="sng" dirty="0"/>
              <a:t>STREAMFLOW MAINTENANCE</a:t>
            </a:r>
            <a:r>
              <a:rPr lang="en-US" sz="2400" dirty="0"/>
              <a:t> – the ability of the wetland to provide groundwater discharge at the headwaters of one of more streams, thus maintaining base flow in periods of low precipitation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 startAt="6"/>
            </a:pPr>
            <a:r>
              <a:rPr lang="en-US" sz="2400" u="sng" dirty="0"/>
              <a:t>COASTAL STORM SURGE REDUCTION</a:t>
            </a:r>
            <a:r>
              <a:rPr lang="en-US" sz="2400" dirty="0"/>
              <a:t> – the ability of the wetland to hold and absorb coastal (all tidally-influenced waters or Lake Champlain) storm surge within the wetland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 startAt="6"/>
            </a:pPr>
            <a:r>
              <a:rPr lang="en-US" sz="2400" u="sng" dirty="0"/>
              <a:t>BANK STABILIZATION</a:t>
            </a:r>
            <a:r>
              <a:rPr lang="en-US" sz="2400" dirty="0"/>
              <a:t> – the ability of the wetland to stabilize and protect streambanks from erosion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 startAt="6"/>
            </a:pPr>
            <a:r>
              <a:rPr lang="en-US" sz="2400" u="sng" dirty="0"/>
              <a:t>SHORELINE STABILIZATION</a:t>
            </a:r>
            <a:r>
              <a:rPr lang="en-US" sz="2400" dirty="0"/>
              <a:t> – the ability of the wetland to stabilize and protect against shoreline erosion</a:t>
            </a:r>
          </a:p>
          <a:p>
            <a:pPr marL="514350" indent="-514350">
              <a:buFont typeface="+mj-lt"/>
              <a:buAutoNum type="arabicPeriod" startAt="6"/>
            </a:pPr>
            <a:endParaRPr lang="en-US" sz="2400" dirty="0"/>
          </a:p>
          <a:p>
            <a:pPr marL="514350" indent="-514350">
              <a:buFont typeface="+mj-lt"/>
              <a:buAutoNum type="arabicPeriod" startAt="6"/>
            </a:pPr>
            <a:endParaRPr lang="en-US" sz="2400" dirty="0"/>
          </a:p>
          <a:p>
            <a:pPr marL="514350" indent="-514350">
              <a:buFont typeface="+mj-lt"/>
              <a:buAutoNum type="arabicPeriod" startAt="6"/>
            </a:pPr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01A3EF-67A5-4D3F-968F-466F5BFF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March 2024 - MAWS</a:t>
            </a:r>
          </a:p>
        </p:txBody>
      </p:sp>
    </p:spTree>
    <p:extLst>
      <p:ext uri="{BB962C8B-B14F-4D97-AF65-F5344CB8AC3E}">
        <p14:creationId xmlns:p14="http://schemas.microsoft.com/office/powerpoint/2010/main" val="130584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33ACF-2F15-47D2-AC87-D1B42CB1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Functions Defined (Biota Support)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9E14D-211F-441E-970A-B7409DC8E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53312"/>
            <a:ext cx="11338560" cy="50955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 startAt="12"/>
            </a:pPr>
            <a:r>
              <a:rPr lang="en-US" sz="2800" u="sng" dirty="0"/>
              <a:t>PRODUCTION EXPORT</a:t>
            </a:r>
            <a:r>
              <a:rPr lang="en-US" sz="2800" dirty="0"/>
              <a:t> – the ability of the wetland to produce and transport food for other living organisms (including humans)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 startAt="12"/>
            </a:pPr>
            <a:r>
              <a:rPr lang="en-US" sz="2800" u="sng" dirty="0"/>
              <a:t>PLANT COMMUNITY INTEGRITY</a:t>
            </a:r>
            <a:r>
              <a:rPr lang="en-US" sz="2800" dirty="0"/>
              <a:t> – the ability of the wetland to maintain a healthy, native plant community typical of the regional geomorphic and climatic condition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 startAt="12"/>
            </a:pPr>
            <a:r>
              <a:rPr lang="en-US" sz="2800" u="sng" dirty="0"/>
              <a:t>WILDLIFE HABITAT INTEGRITY</a:t>
            </a:r>
            <a:r>
              <a:rPr lang="en-US" sz="2800" dirty="0"/>
              <a:t> – the ability of the wetland to maintain a healthy, native faunal community typical of the regional geomorphic, vegetative and climatic condition</a:t>
            </a:r>
          </a:p>
          <a:p>
            <a:pPr marL="514350" indent="-514350">
              <a:buFont typeface="+mj-lt"/>
              <a:buAutoNum type="arabicPeriod" startAt="12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arabicPeriod" startAt="12"/>
            </a:pPr>
            <a:endParaRPr lang="en-US" sz="2400" dirty="0"/>
          </a:p>
          <a:p>
            <a:pPr marL="514350" indent="-514350">
              <a:buFont typeface="+mj-lt"/>
              <a:buAutoNum type="arabicPeriod" startAt="12"/>
            </a:pPr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01A3EF-67A5-4D3F-968F-466F5BFF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March 2024 - MAWS</a:t>
            </a:r>
          </a:p>
        </p:txBody>
      </p:sp>
    </p:spTree>
    <p:extLst>
      <p:ext uri="{BB962C8B-B14F-4D97-AF65-F5344CB8AC3E}">
        <p14:creationId xmlns:p14="http://schemas.microsoft.com/office/powerpoint/2010/main" val="242721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5EA6-0B30-46E9-AAE9-11E0A19CE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75" y="457200"/>
            <a:ext cx="10515600" cy="82296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600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Assessed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7E80B1F-B8F6-4FD6-B7D1-AF593E311D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559631"/>
              </p:ext>
            </p:extLst>
          </p:nvPr>
        </p:nvGraphicFramePr>
        <p:xfrm>
          <a:off x="462015" y="1504337"/>
          <a:ext cx="11247120" cy="46640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966615877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val="2527310590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1834736604"/>
                    </a:ext>
                  </a:extLst>
                </a:gridCol>
              </a:tblGrid>
              <a:tr h="64021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WATER QUALITY MAINTENANCE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HYDROLOGY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BIOTA SUPPORT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3971723"/>
                  </a:ext>
                </a:extLst>
              </a:tr>
              <a:tr h="457293">
                <a:tc>
                  <a:txBody>
                    <a:bodyPr/>
                    <a:lstStyle/>
                    <a:p>
                      <a:r>
                        <a:rPr lang="en-US" sz="2400"/>
                        <a:t>(1) Particulate Retention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(6) Groundwater Recharge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(12) Production Export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729836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indent="-457200" defTabSz="511175">
                        <a:tabLst>
                          <a:tab pos="461963" algn="l"/>
                        </a:tabLst>
                      </a:pPr>
                      <a:r>
                        <a:rPr lang="en-US" sz="2400"/>
                        <a:t>(2) Removal &amp; Sequestration 	of Heavy Metals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461963"/>
                      <a:r>
                        <a:rPr lang="en-US" sz="2400"/>
                        <a:t>(7) Surface Water 	Detention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628650"/>
                      <a:r>
                        <a:rPr lang="en-US" sz="2400"/>
                        <a:t>(13) Plant Community 	Integrity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3932345"/>
                  </a:ext>
                </a:extLst>
              </a:tr>
              <a:tr h="823127">
                <a:tc>
                  <a:txBody>
                    <a:bodyPr/>
                    <a:lstStyle/>
                    <a:p>
                      <a:r>
                        <a:rPr lang="en-US" sz="2400"/>
                        <a:t>(3) Phosphorus Retention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461963"/>
                      <a:r>
                        <a:rPr lang="en-US" sz="2400"/>
                        <a:t>(8) Streamflow 	Maintenance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628650"/>
                      <a:r>
                        <a:rPr lang="en-US" sz="2400"/>
                        <a:t>(14) Wildlife Habitat 	Integrity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4478547"/>
                  </a:ext>
                </a:extLst>
              </a:tr>
              <a:tr h="823127">
                <a:tc>
                  <a:txBody>
                    <a:bodyPr/>
                    <a:lstStyle/>
                    <a:p>
                      <a:r>
                        <a:rPr lang="en-US" sz="2400"/>
                        <a:t>(4) Nitrogen Transformation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defTabSz="461963"/>
                      <a:r>
                        <a:rPr lang="en-US" sz="2400" dirty="0"/>
                        <a:t>(9) Coastal Storm Surge 	Reduction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0331821"/>
                  </a:ext>
                </a:extLst>
              </a:tr>
              <a:tr h="457293">
                <a:tc>
                  <a:txBody>
                    <a:bodyPr/>
                    <a:lstStyle/>
                    <a:p>
                      <a:r>
                        <a:rPr lang="en-US" sz="2400"/>
                        <a:t>(5) Carbon Sequestration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(10) Bank Stabilization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7987007"/>
                  </a:ext>
                </a:extLst>
              </a:tr>
              <a:tr h="457293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(11) Shoreline Stabilization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6098017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1119DF6F-9808-453A-B36B-CFDA3032DF8D}"/>
              </a:ext>
            </a:extLst>
          </p:cNvPr>
          <p:cNvSpPr/>
          <p:nvPr/>
        </p:nvSpPr>
        <p:spPr>
          <a:xfrm>
            <a:off x="4023360" y="3474720"/>
            <a:ext cx="4937760" cy="3017520"/>
          </a:xfrm>
          <a:prstGeom prst="ellipse">
            <a:avLst/>
          </a:prstGeom>
          <a:noFill/>
          <a:ln w="508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535745C-E51D-4EC6-B31B-84513FDFA42D}"/>
              </a:ext>
            </a:extLst>
          </p:cNvPr>
          <p:cNvSpPr/>
          <p:nvPr/>
        </p:nvSpPr>
        <p:spPr>
          <a:xfrm>
            <a:off x="9330393" y="5016138"/>
            <a:ext cx="2534244" cy="1476102"/>
          </a:xfrm>
          <a:custGeom>
            <a:avLst/>
            <a:gdLst>
              <a:gd name="connsiteX0" fmla="*/ 0 w 2471506"/>
              <a:gd name="connsiteY0" fmla="*/ 148290 h 1482904"/>
              <a:gd name="connsiteX1" fmla="*/ 148290 w 2471506"/>
              <a:gd name="connsiteY1" fmla="*/ 0 h 1482904"/>
              <a:gd name="connsiteX2" fmla="*/ 2323216 w 2471506"/>
              <a:gd name="connsiteY2" fmla="*/ 0 h 1482904"/>
              <a:gd name="connsiteX3" fmla="*/ 2471506 w 2471506"/>
              <a:gd name="connsiteY3" fmla="*/ 148290 h 1482904"/>
              <a:gd name="connsiteX4" fmla="*/ 2471506 w 2471506"/>
              <a:gd name="connsiteY4" fmla="*/ 1334614 h 1482904"/>
              <a:gd name="connsiteX5" fmla="*/ 2323216 w 2471506"/>
              <a:gd name="connsiteY5" fmla="*/ 1482904 h 1482904"/>
              <a:gd name="connsiteX6" fmla="*/ 148290 w 2471506"/>
              <a:gd name="connsiteY6" fmla="*/ 1482904 h 1482904"/>
              <a:gd name="connsiteX7" fmla="*/ 0 w 2471506"/>
              <a:gd name="connsiteY7" fmla="*/ 1334614 h 1482904"/>
              <a:gd name="connsiteX8" fmla="*/ 0 w 2471506"/>
              <a:gd name="connsiteY8" fmla="*/ 148290 h 148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1506" h="1482904">
                <a:moveTo>
                  <a:pt x="0" y="148290"/>
                </a:moveTo>
                <a:cubicBezTo>
                  <a:pt x="0" y="66392"/>
                  <a:pt x="66392" y="0"/>
                  <a:pt x="148290" y="0"/>
                </a:cubicBezTo>
                <a:lnTo>
                  <a:pt x="2323216" y="0"/>
                </a:lnTo>
                <a:cubicBezTo>
                  <a:pt x="2405114" y="0"/>
                  <a:pt x="2471506" y="66392"/>
                  <a:pt x="2471506" y="148290"/>
                </a:cubicBezTo>
                <a:lnTo>
                  <a:pt x="2471506" y="1334614"/>
                </a:lnTo>
                <a:cubicBezTo>
                  <a:pt x="2471506" y="1416512"/>
                  <a:pt x="2405114" y="1482904"/>
                  <a:pt x="2323216" y="1482904"/>
                </a:cubicBezTo>
                <a:lnTo>
                  <a:pt x="148290" y="1482904"/>
                </a:lnTo>
                <a:cubicBezTo>
                  <a:pt x="66392" y="1482904"/>
                  <a:pt x="0" y="1416512"/>
                  <a:pt x="0" y="1334614"/>
                </a:cubicBezTo>
                <a:lnTo>
                  <a:pt x="0" y="148290"/>
                </a:lnTo>
                <a:close/>
              </a:path>
            </a:pathLst>
          </a:cu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063" tIns="131063" rIns="131063" bIns="131063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300" b="1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latin typeface="Arial"/>
              </a:rPr>
              <a:t>RESOURCE SPECIFIC FUNCTIONS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F9028725-B313-4998-9DD3-A9FCF76F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6553" y="6492240"/>
            <a:ext cx="4114800" cy="22860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March 2024 - MAWS</a:t>
            </a:r>
          </a:p>
        </p:txBody>
      </p:sp>
    </p:spTree>
    <p:extLst>
      <p:ext uri="{BB962C8B-B14F-4D97-AF65-F5344CB8AC3E}">
        <p14:creationId xmlns:p14="http://schemas.microsoft.com/office/powerpoint/2010/main" val="105815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10515600" cy="822960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 Specific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5789" y="1834724"/>
            <a:ext cx="5245331" cy="228007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Streamflow Maintenance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Coastal Storm Reduction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Stabilization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Shoreline Stabilization</a:t>
            </a:r>
          </a:p>
          <a:p>
            <a:pPr marL="457200" lvl="1" indent="0">
              <a:buNone/>
            </a:pPr>
            <a:endParaRPr lang="en-US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1850F-0F62-4384-B9F1-9A4750DA43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274320"/>
            <a:ext cx="228600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5001C8-A3B0-4C81-8B8D-FA899B41EB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120" y="4297680"/>
            <a:ext cx="3200400" cy="2400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C23C41-9AA6-4FF6-B4EA-AA779E1F92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960" y="4297680"/>
            <a:ext cx="3200400" cy="2400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11AF17-86A8-423F-84E1-B18BE1D303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1737360"/>
            <a:ext cx="3200400" cy="2400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D069E2C-C71E-473F-AA2B-5FDE24F00106}"/>
              </a:ext>
            </a:extLst>
          </p:cNvPr>
          <p:cNvSpPr txBox="1">
            <a:spLocks/>
          </p:cNvSpPr>
          <p:nvPr/>
        </p:nvSpPr>
        <p:spPr>
          <a:xfrm>
            <a:off x="365760" y="1126064"/>
            <a:ext cx="8686800" cy="5486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cap="small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FCG is only calculated if the resource is present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5BD55-BABE-D838-07E8-3FA37467A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March 2024 - MAWS</a:t>
            </a:r>
          </a:p>
        </p:txBody>
      </p:sp>
    </p:spTree>
    <p:extLst>
      <p:ext uri="{BB962C8B-B14F-4D97-AF65-F5344CB8AC3E}">
        <p14:creationId xmlns:p14="http://schemas.microsoft.com/office/powerpoint/2010/main" val="203382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0ACB4-5DC5-4C2A-A420-834CBC17D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Data Collection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9214C21B-6CD6-482F-A031-A06C13891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March 2024 - MAWS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1FA9C53D-D183-41F1-B0D4-561D1C51BD04}"/>
              </a:ext>
            </a:extLst>
          </p:cNvPr>
          <p:cNvSpPr/>
          <p:nvPr/>
        </p:nvSpPr>
        <p:spPr>
          <a:xfrm>
            <a:off x="8412480" y="1325880"/>
            <a:ext cx="3200400" cy="1280160"/>
          </a:xfrm>
          <a:custGeom>
            <a:avLst/>
            <a:gdLst>
              <a:gd name="connsiteX0" fmla="*/ 0 w 8698071"/>
              <a:gd name="connsiteY0" fmla="*/ 144421 h 1444214"/>
              <a:gd name="connsiteX1" fmla="*/ 144421 w 8698071"/>
              <a:gd name="connsiteY1" fmla="*/ 0 h 1444214"/>
              <a:gd name="connsiteX2" fmla="*/ 8553650 w 8698071"/>
              <a:gd name="connsiteY2" fmla="*/ 0 h 1444214"/>
              <a:gd name="connsiteX3" fmla="*/ 8698071 w 8698071"/>
              <a:gd name="connsiteY3" fmla="*/ 144421 h 1444214"/>
              <a:gd name="connsiteX4" fmla="*/ 8698071 w 8698071"/>
              <a:gd name="connsiteY4" fmla="*/ 1299793 h 1444214"/>
              <a:gd name="connsiteX5" fmla="*/ 8553650 w 8698071"/>
              <a:gd name="connsiteY5" fmla="*/ 1444214 h 1444214"/>
              <a:gd name="connsiteX6" fmla="*/ 144421 w 8698071"/>
              <a:gd name="connsiteY6" fmla="*/ 1444214 h 1444214"/>
              <a:gd name="connsiteX7" fmla="*/ 0 w 8698071"/>
              <a:gd name="connsiteY7" fmla="*/ 1299793 h 1444214"/>
              <a:gd name="connsiteX8" fmla="*/ 0 w 8698071"/>
              <a:gd name="connsiteY8" fmla="*/ 144421 h 144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98071" h="1444214">
                <a:moveTo>
                  <a:pt x="0" y="144421"/>
                </a:moveTo>
                <a:cubicBezTo>
                  <a:pt x="0" y="64659"/>
                  <a:pt x="64659" y="0"/>
                  <a:pt x="144421" y="0"/>
                </a:cubicBezTo>
                <a:lnTo>
                  <a:pt x="8553650" y="0"/>
                </a:lnTo>
                <a:cubicBezTo>
                  <a:pt x="8633412" y="0"/>
                  <a:pt x="8698071" y="64659"/>
                  <a:pt x="8698071" y="144421"/>
                </a:cubicBezTo>
                <a:lnTo>
                  <a:pt x="8698071" y="1299793"/>
                </a:lnTo>
                <a:cubicBezTo>
                  <a:pt x="8698071" y="1379555"/>
                  <a:pt x="8633412" y="1444214"/>
                  <a:pt x="8553650" y="1444214"/>
                </a:cubicBezTo>
                <a:lnTo>
                  <a:pt x="144421" y="1444214"/>
                </a:lnTo>
                <a:cubicBezTo>
                  <a:pt x="64659" y="1444214"/>
                  <a:pt x="0" y="1379555"/>
                  <a:pt x="0" y="1299793"/>
                </a:cubicBezTo>
                <a:lnTo>
                  <a:pt x="0" y="144421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badi" panose="020B0604020104020204" pitchFamily="34" charset="0"/>
              </a:rPr>
              <a:t>Desktop</a:t>
            </a:r>
          </a:p>
        </p:txBody>
      </p:sp>
      <p:sp>
        <p:nvSpPr>
          <p:cNvPr id="8" name="Callout: Right Arrow 7">
            <a:extLst>
              <a:ext uri="{FF2B5EF4-FFF2-40B4-BE49-F238E27FC236}">
                <a16:creationId xmlns:a16="http://schemas.microsoft.com/office/drawing/2014/main" id="{8F6A852F-1941-47BC-B5F7-892CBAA487F0}"/>
              </a:ext>
            </a:extLst>
          </p:cNvPr>
          <p:cNvSpPr/>
          <p:nvPr/>
        </p:nvSpPr>
        <p:spPr>
          <a:xfrm>
            <a:off x="2606040" y="1188719"/>
            <a:ext cx="5623561" cy="1987706"/>
          </a:xfrm>
          <a:prstGeom prst="rightArrowCallout">
            <a:avLst>
              <a:gd name="adj1" fmla="val 19692"/>
              <a:gd name="adj2" fmla="val 22788"/>
              <a:gd name="adj3" fmla="val 23231"/>
              <a:gd name="adj4" fmla="val 85596"/>
            </a:avLst>
          </a:prstGeom>
          <a:solidFill>
            <a:schemeClr val="accent2">
              <a:lumMod val="40000"/>
              <a:lumOff val="60000"/>
              <a:alpha val="25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ctr"/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" panose="020B0604020104020204" pitchFamily="34" charset="0"/>
              </a:rPr>
              <a:t>Identify Assessment Area</a:t>
            </a:r>
          </a:p>
          <a:p>
            <a:pPr lvl="1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" panose="020B0604020104020204" pitchFamily="34" charset="0"/>
              </a:rPr>
              <a:t>Plan Site Visit</a:t>
            </a:r>
          </a:p>
          <a:p>
            <a:pPr lvl="1">
              <a:lnSpc>
                <a:spcPct val="80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" panose="020B0604020104020204" pitchFamily="34" charset="0"/>
              </a:rPr>
              <a:t>Determine Sampling Locations</a:t>
            </a:r>
          </a:p>
        </p:txBody>
      </p:sp>
      <p:sp>
        <p:nvSpPr>
          <p:cNvPr id="16" name="Callout: Right Arrow 15">
            <a:extLst>
              <a:ext uri="{FF2B5EF4-FFF2-40B4-BE49-F238E27FC236}">
                <a16:creationId xmlns:a16="http://schemas.microsoft.com/office/drawing/2014/main" id="{2DED4345-79C5-4DD1-A951-1499374C0429}"/>
              </a:ext>
            </a:extLst>
          </p:cNvPr>
          <p:cNvSpPr/>
          <p:nvPr/>
        </p:nvSpPr>
        <p:spPr>
          <a:xfrm>
            <a:off x="2619276" y="3176426"/>
            <a:ext cx="5623558" cy="2218107"/>
          </a:xfrm>
          <a:prstGeom prst="rightArrowCallout">
            <a:avLst>
              <a:gd name="adj1" fmla="val 17875"/>
              <a:gd name="adj2" fmla="val 19367"/>
              <a:gd name="adj3" fmla="val 14835"/>
              <a:gd name="adj4" fmla="val 85596"/>
            </a:avLst>
          </a:prstGeom>
          <a:solidFill>
            <a:schemeClr val="accent2">
              <a:lumMod val="40000"/>
              <a:lumOff val="60000"/>
              <a:alpha val="25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ctr"/>
          <a:lstStyle/>
          <a:p>
            <a:pPr>
              <a:lnSpc>
                <a:spcPct val="80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" panose="020B0604020104020204" pitchFamily="34" charset="0"/>
              </a:rPr>
              <a:t>Site Visit</a:t>
            </a:r>
          </a:p>
          <a:p>
            <a:pPr lvl="1">
              <a:lnSpc>
                <a:spcPct val="80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" panose="020B0604020104020204" pitchFamily="34" charset="0"/>
              </a:rPr>
              <a:t>Soil/Substrate</a:t>
            </a:r>
          </a:p>
          <a:p>
            <a:pPr lvl="1">
              <a:lnSpc>
                <a:spcPct val="80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" panose="020B0604020104020204" pitchFamily="34" charset="0"/>
              </a:rPr>
              <a:t>Vegetation </a:t>
            </a:r>
          </a:p>
          <a:p>
            <a:pPr lvl="1">
              <a:lnSpc>
                <a:spcPct val="80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" panose="020B0604020104020204" pitchFamily="34" charset="0"/>
              </a:rPr>
              <a:t>Hydrology</a:t>
            </a:r>
          </a:p>
        </p:txBody>
      </p:sp>
      <p:sp>
        <p:nvSpPr>
          <p:cNvPr id="17" name="Callout: Right Arrow 16">
            <a:extLst>
              <a:ext uri="{FF2B5EF4-FFF2-40B4-BE49-F238E27FC236}">
                <a16:creationId xmlns:a16="http://schemas.microsoft.com/office/drawing/2014/main" id="{274625E3-8042-4827-B7F3-3A6E2DA7CB59}"/>
              </a:ext>
            </a:extLst>
          </p:cNvPr>
          <p:cNvSpPr/>
          <p:nvPr/>
        </p:nvSpPr>
        <p:spPr>
          <a:xfrm>
            <a:off x="2619273" y="5394533"/>
            <a:ext cx="5623561" cy="1064455"/>
          </a:xfrm>
          <a:prstGeom prst="rightArrowCallout">
            <a:avLst>
              <a:gd name="adj1" fmla="val 36415"/>
              <a:gd name="adj2" fmla="val 38286"/>
              <a:gd name="adj3" fmla="val 33722"/>
              <a:gd name="adj4" fmla="val 85596"/>
            </a:avLst>
          </a:prstGeom>
          <a:solidFill>
            <a:schemeClr val="accent2">
              <a:lumMod val="40000"/>
              <a:lumOff val="60000"/>
              <a:alpha val="25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0" rtlCol="0" anchor="ctr"/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" panose="020B0604020104020204" pitchFamily="34" charset="0"/>
              </a:rPr>
              <a:t>GIS Analysis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" panose="020B0604020104020204" pitchFamily="34" charset="0"/>
              </a:rPr>
              <a:t>Surrounding Landscape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C093C505-A791-4893-8266-02C8ED6A4214}"/>
              </a:ext>
            </a:extLst>
          </p:cNvPr>
          <p:cNvSpPr/>
          <p:nvPr/>
        </p:nvSpPr>
        <p:spPr>
          <a:xfrm>
            <a:off x="8393227" y="3611881"/>
            <a:ext cx="3200400" cy="1280160"/>
          </a:xfrm>
          <a:custGeom>
            <a:avLst/>
            <a:gdLst>
              <a:gd name="connsiteX0" fmla="*/ 0 w 8698071"/>
              <a:gd name="connsiteY0" fmla="*/ 144421 h 1444214"/>
              <a:gd name="connsiteX1" fmla="*/ 144421 w 8698071"/>
              <a:gd name="connsiteY1" fmla="*/ 0 h 1444214"/>
              <a:gd name="connsiteX2" fmla="*/ 8553650 w 8698071"/>
              <a:gd name="connsiteY2" fmla="*/ 0 h 1444214"/>
              <a:gd name="connsiteX3" fmla="*/ 8698071 w 8698071"/>
              <a:gd name="connsiteY3" fmla="*/ 144421 h 1444214"/>
              <a:gd name="connsiteX4" fmla="*/ 8698071 w 8698071"/>
              <a:gd name="connsiteY4" fmla="*/ 1299793 h 1444214"/>
              <a:gd name="connsiteX5" fmla="*/ 8553650 w 8698071"/>
              <a:gd name="connsiteY5" fmla="*/ 1444214 h 1444214"/>
              <a:gd name="connsiteX6" fmla="*/ 144421 w 8698071"/>
              <a:gd name="connsiteY6" fmla="*/ 1444214 h 1444214"/>
              <a:gd name="connsiteX7" fmla="*/ 0 w 8698071"/>
              <a:gd name="connsiteY7" fmla="*/ 1299793 h 1444214"/>
              <a:gd name="connsiteX8" fmla="*/ 0 w 8698071"/>
              <a:gd name="connsiteY8" fmla="*/ 144421 h 144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98071" h="1444214">
                <a:moveTo>
                  <a:pt x="0" y="144421"/>
                </a:moveTo>
                <a:cubicBezTo>
                  <a:pt x="0" y="64659"/>
                  <a:pt x="64659" y="0"/>
                  <a:pt x="144421" y="0"/>
                </a:cubicBezTo>
                <a:lnTo>
                  <a:pt x="8553650" y="0"/>
                </a:lnTo>
                <a:cubicBezTo>
                  <a:pt x="8633412" y="0"/>
                  <a:pt x="8698071" y="64659"/>
                  <a:pt x="8698071" y="144421"/>
                </a:cubicBezTo>
                <a:lnTo>
                  <a:pt x="8698071" y="1299793"/>
                </a:lnTo>
                <a:cubicBezTo>
                  <a:pt x="8698071" y="1379555"/>
                  <a:pt x="8633412" y="1444214"/>
                  <a:pt x="8553650" y="1444214"/>
                </a:cubicBezTo>
                <a:lnTo>
                  <a:pt x="144421" y="1444214"/>
                </a:lnTo>
                <a:cubicBezTo>
                  <a:pt x="64659" y="1444214"/>
                  <a:pt x="0" y="1379555"/>
                  <a:pt x="0" y="1299793"/>
                </a:cubicBezTo>
                <a:lnTo>
                  <a:pt x="0" y="144421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badi" panose="020B0604020104020204" pitchFamily="34" charset="0"/>
              </a:rPr>
              <a:t>Field Data</a:t>
            </a: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C076F4E3-E8A7-4514-A45B-73878357721B}"/>
              </a:ext>
            </a:extLst>
          </p:cNvPr>
          <p:cNvSpPr/>
          <p:nvPr/>
        </p:nvSpPr>
        <p:spPr>
          <a:xfrm>
            <a:off x="8393227" y="5532120"/>
            <a:ext cx="3200400" cy="640080"/>
          </a:xfrm>
          <a:custGeom>
            <a:avLst/>
            <a:gdLst>
              <a:gd name="connsiteX0" fmla="*/ 0 w 8698071"/>
              <a:gd name="connsiteY0" fmla="*/ 144421 h 1444214"/>
              <a:gd name="connsiteX1" fmla="*/ 144421 w 8698071"/>
              <a:gd name="connsiteY1" fmla="*/ 0 h 1444214"/>
              <a:gd name="connsiteX2" fmla="*/ 8553650 w 8698071"/>
              <a:gd name="connsiteY2" fmla="*/ 0 h 1444214"/>
              <a:gd name="connsiteX3" fmla="*/ 8698071 w 8698071"/>
              <a:gd name="connsiteY3" fmla="*/ 144421 h 1444214"/>
              <a:gd name="connsiteX4" fmla="*/ 8698071 w 8698071"/>
              <a:gd name="connsiteY4" fmla="*/ 1299793 h 1444214"/>
              <a:gd name="connsiteX5" fmla="*/ 8553650 w 8698071"/>
              <a:gd name="connsiteY5" fmla="*/ 1444214 h 1444214"/>
              <a:gd name="connsiteX6" fmla="*/ 144421 w 8698071"/>
              <a:gd name="connsiteY6" fmla="*/ 1444214 h 1444214"/>
              <a:gd name="connsiteX7" fmla="*/ 0 w 8698071"/>
              <a:gd name="connsiteY7" fmla="*/ 1299793 h 1444214"/>
              <a:gd name="connsiteX8" fmla="*/ 0 w 8698071"/>
              <a:gd name="connsiteY8" fmla="*/ 144421 h 144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98071" h="1444214">
                <a:moveTo>
                  <a:pt x="0" y="144421"/>
                </a:moveTo>
                <a:cubicBezTo>
                  <a:pt x="0" y="64659"/>
                  <a:pt x="64659" y="0"/>
                  <a:pt x="144421" y="0"/>
                </a:cubicBezTo>
                <a:lnTo>
                  <a:pt x="8553650" y="0"/>
                </a:lnTo>
                <a:cubicBezTo>
                  <a:pt x="8633412" y="0"/>
                  <a:pt x="8698071" y="64659"/>
                  <a:pt x="8698071" y="144421"/>
                </a:cubicBezTo>
                <a:lnTo>
                  <a:pt x="8698071" y="1299793"/>
                </a:lnTo>
                <a:cubicBezTo>
                  <a:pt x="8698071" y="1379555"/>
                  <a:pt x="8633412" y="1444214"/>
                  <a:pt x="8553650" y="1444214"/>
                </a:cubicBezTo>
                <a:lnTo>
                  <a:pt x="144421" y="1444214"/>
                </a:lnTo>
                <a:cubicBezTo>
                  <a:pt x="64659" y="1444214"/>
                  <a:pt x="0" y="1379555"/>
                  <a:pt x="0" y="1299793"/>
                </a:cubicBezTo>
                <a:lnTo>
                  <a:pt x="0" y="144421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badi" panose="020B0604020104020204" pitchFamily="34" charset="0"/>
              </a:rPr>
              <a:t>Desktop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57780D8-9096-38A5-B96D-27E6AD16284E}"/>
              </a:ext>
            </a:extLst>
          </p:cNvPr>
          <p:cNvSpPr/>
          <p:nvPr/>
        </p:nvSpPr>
        <p:spPr>
          <a:xfrm>
            <a:off x="274320" y="1023750"/>
            <a:ext cx="2194560" cy="5259387"/>
          </a:xfrm>
          <a:custGeom>
            <a:avLst/>
            <a:gdLst>
              <a:gd name="connsiteX0" fmla="*/ 0 w 2188755"/>
              <a:gd name="connsiteY0" fmla="*/ 218876 h 5259387"/>
              <a:gd name="connsiteX1" fmla="*/ 218876 w 2188755"/>
              <a:gd name="connsiteY1" fmla="*/ 0 h 5259387"/>
              <a:gd name="connsiteX2" fmla="*/ 1969880 w 2188755"/>
              <a:gd name="connsiteY2" fmla="*/ 0 h 5259387"/>
              <a:gd name="connsiteX3" fmla="*/ 2188756 w 2188755"/>
              <a:gd name="connsiteY3" fmla="*/ 218876 h 5259387"/>
              <a:gd name="connsiteX4" fmla="*/ 2188755 w 2188755"/>
              <a:gd name="connsiteY4" fmla="*/ 5040512 h 5259387"/>
              <a:gd name="connsiteX5" fmla="*/ 1969879 w 2188755"/>
              <a:gd name="connsiteY5" fmla="*/ 5259388 h 5259387"/>
              <a:gd name="connsiteX6" fmla="*/ 218876 w 2188755"/>
              <a:gd name="connsiteY6" fmla="*/ 5259387 h 5259387"/>
              <a:gd name="connsiteX7" fmla="*/ 0 w 2188755"/>
              <a:gd name="connsiteY7" fmla="*/ 5040511 h 5259387"/>
              <a:gd name="connsiteX8" fmla="*/ 0 w 2188755"/>
              <a:gd name="connsiteY8" fmla="*/ 218876 h 525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8755" h="5259387">
                <a:moveTo>
                  <a:pt x="0" y="218876"/>
                </a:moveTo>
                <a:cubicBezTo>
                  <a:pt x="0" y="97994"/>
                  <a:pt x="97994" y="0"/>
                  <a:pt x="218876" y="0"/>
                </a:cubicBezTo>
                <a:lnTo>
                  <a:pt x="1969880" y="0"/>
                </a:lnTo>
                <a:cubicBezTo>
                  <a:pt x="2090762" y="0"/>
                  <a:pt x="2188756" y="97994"/>
                  <a:pt x="2188756" y="218876"/>
                </a:cubicBezTo>
                <a:cubicBezTo>
                  <a:pt x="2188756" y="1826088"/>
                  <a:pt x="2188755" y="3433300"/>
                  <a:pt x="2188755" y="5040512"/>
                </a:cubicBezTo>
                <a:cubicBezTo>
                  <a:pt x="2188755" y="5161394"/>
                  <a:pt x="2090761" y="5259388"/>
                  <a:pt x="1969879" y="5259388"/>
                </a:cubicBezTo>
                <a:lnTo>
                  <a:pt x="218876" y="5259387"/>
                </a:lnTo>
                <a:cubicBezTo>
                  <a:pt x="97994" y="5259387"/>
                  <a:pt x="0" y="5161393"/>
                  <a:pt x="0" y="5040511"/>
                </a:cubicBezTo>
                <a:lnTo>
                  <a:pt x="0" y="218876"/>
                </a:lnTo>
                <a:close/>
              </a:path>
            </a:pathLst>
          </a:custGeom>
          <a:solidFill>
            <a:srgbClr val="D5F6EE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0" rIns="45720" bIns="4206240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700" b="1" kern="1200" dirty="0">
                <a:latin typeface="Abadi" panose="020B0604020104020204" pitchFamily="34" charset="0"/>
              </a:rPr>
              <a:t>Input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18E450E-D3E1-CE04-B124-7EC547C01367}"/>
              </a:ext>
            </a:extLst>
          </p:cNvPr>
          <p:cNvSpPr/>
          <p:nvPr/>
        </p:nvSpPr>
        <p:spPr>
          <a:xfrm>
            <a:off x="411480" y="2120711"/>
            <a:ext cx="1920240" cy="822960"/>
          </a:xfrm>
          <a:custGeom>
            <a:avLst/>
            <a:gdLst>
              <a:gd name="connsiteX0" fmla="*/ 0 w 1751004"/>
              <a:gd name="connsiteY0" fmla="*/ 76618 h 766180"/>
              <a:gd name="connsiteX1" fmla="*/ 76618 w 1751004"/>
              <a:gd name="connsiteY1" fmla="*/ 0 h 766180"/>
              <a:gd name="connsiteX2" fmla="*/ 1674386 w 1751004"/>
              <a:gd name="connsiteY2" fmla="*/ 0 h 766180"/>
              <a:gd name="connsiteX3" fmla="*/ 1751004 w 1751004"/>
              <a:gd name="connsiteY3" fmla="*/ 76618 h 766180"/>
              <a:gd name="connsiteX4" fmla="*/ 1751004 w 1751004"/>
              <a:gd name="connsiteY4" fmla="*/ 689562 h 766180"/>
              <a:gd name="connsiteX5" fmla="*/ 1674386 w 1751004"/>
              <a:gd name="connsiteY5" fmla="*/ 766180 h 766180"/>
              <a:gd name="connsiteX6" fmla="*/ 76618 w 1751004"/>
              <a:gd name="connsiteY6" fmla="*/ 766180 h 766180"/>
              <a:gd name="connsiteX7" fmla="*/ 0 w 1751004"/>
              <a:gd name="connsiteY7" fmla="*/ 689562 h 766180"/>
              <a:gd name="connsiteX8" fmla="*/ 0 w 1751004"/>
              <a:gd name="connsiteY8" fmla="*/ 76618 h 76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1004" h="766180">
                <a:moveTo>
                  <a:pt x="0" y="76618"/>
                </a:moveTo>
                <a:cubicBezTo>
                  <a:pt x="0" y="34303"/>
                  <a:pt x="34303" y="0"/>
                  <a:pt x="76618" y="0"/>
                </a:cubicBezTo>
                <a:lnTo>
                  <a:pt x="1674386" y="0"/>
                </a:lnTo>
                <a:cubicBezTo>
                  <a:pt x="1716701" y="0"/>
                  <a:pt x="1751004" y="34303"/>
                  <a:pt x="1751004" y="76618"/>
                </a:cubicBezTo>
                <a:lnTo>
                  <a:pt x="1751004" y="689562"/>
                </a:lnTo>
                <a:cubicBezTo>
                  <a:pt x="1751004" y="731877"/>
                  <a:pt x="1716701" y="766180"/>
                  <a:pt x="1674386" y="766180"/>
                </a:cubicBezTo>
                <a:lnTo>
                  <a:pt x="76618" y="766180"/>
                </a:lnTo>
                <a:cubicBezTo>
                  <a:pt x="34303" y="766180"/>
                  <a:pt x="0" y="731877"/>
                  <a:pt x="0" y="689562"/>
                </a:cubicBezTo>
                <a:lnTo>
                  <a:pt x="0" y="76618"/>
                </a:lnTo>
                <a:close/>
              </a:path>
            </a:pathLst>
          </a:custGeom>
          <a:solidFill>
            <a:srgbClr val="31828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441" tIns="22441" rIns="22441" bIns="2244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>
                <a:latin typeface="Abadi" panose="020B0604020104020204" pitchFamily="34" charset="0"/>
              </a:rPr>
              <a:t>PHYSICAL (Hydrology)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78A0653-3480-C0FA-B77E-3707436005BA}"/>
              </a:ext>
            </a:extLst>
          </p:cNvPr>
          <p:cNvSpPr/>
          <p:nvPr/>
        </p:nvSpPr>
        <p:spPr>
          <a:xfrm>
            <a:off x="411480" y="3157031"/>
            <a:ext cx="1920240" cy="822960"/>
          </a:xfrm>
          <a:custGeom>
            <a:avLst/>
            <a:gdLst>
              <a:gd name="connsiteX0" fmla="*/ 0 w 1751004"/>
              <a:gd name="connsiteY0" fmla="*/ 76618 h 766180"/>
              <a:gd name="connsiteX1" fmla="*/ 76618 w 1751004"/>
              <a:gd name="connsiteY1" fmla="*/ 0 h 766180"/>
              <a:gd name="connsiteX2" fmla="*/ 1674386 w 1751004"/>
              <a:gd name="connsiteY2" fmla="*/ 0 h 766180"/>
              <a:gd name="connsiteX3" fmla="*/ 1751004 w 1751004"/>
              <a:gd name="connsiteY3" fmla="*/ 76618 h 766180"/>
              <a:gd name="connsiteX4" fmla="*/ 1751004 w 1751004"/>
              <a:gd name="connsiteY4" fmla="*/ 689562 h 766180"/>
              <a:gd name="connsiteX5" fmla="*/ 1674386 w 1751004"/>
              <a:gd name="connsiteY5" fmla="*/ 766180 h 766180"/>
              <a:gd name="connsiteX6" fmla="*/ 76618 w 1751004"/>
              <a:gd name="connsiteY6" fmla="*/ 766180 h 766180"/>
              <a:gd name="connsiteX7" fmla="*/ 0 w 1751004"/>
              <a:gd name="connsiteY7" fmla="*/ 689562 h 766180"/>
              <a:gd name="connsiteX8" fmla="*/ 0 w 1751004"/>
              <a:gd name="connsiteY8" fmla="*/ 76618 h 76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1004" h="766180">
                <a:moveTo>
                  <a:pt x="0" y="76618"/>
                </a:moveTo>
                <a:cubicBezTo>
                  <a:pt x="0" y="34303"/>
                  <a:pt x="34303" y="0"/>
                  <a:pt x="76618" y="0"/>
                </a:cubicBezTo>
                <a:lnTo>
                  <a:pt x="1674386" y="0"/>
                </a:lnTo>
                <a:cubicBezTo>
                  <a:pt x="1716701" y="0"/>
                  <a:pt x="1751004" y="34303"/>
                  <a:pt x="1751004" y="76618"/>
                </a:cubicBezTo>
                <a:lnTo>
                  <a:pt x="1751004" y="689562"/>
                </a:lnTo>
                <a:cubicBezTo>
                  <a:pt x="1751004" y="731877"/>
                  <a:pt x="1716701" y="766180"/>
                  <a:pt x="1674386" y="766180"/>
                </a:cubicBezTo>
                <a:lnTo>
                  <a:pt x="76618" y="766180"/>
                </a:lnTo>
                <a:cubicBezTo>
                  <a:pt x="34303" y="766180"/>
                  <a:pt x="0" y="731877"/>
                  <a:pt x="0" y="689562"/>
                </a:cubicBezTo>
                <a:lnTo>
                  <a:pt x="0" y="76618"/>
                </a:lnTo>
                <a:close/>
              </a:path>
            </a:pathLst>
          </a:custGeom>
          <a:solidFill>
            <a:srgbClr val="31828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001" tIns="49111" rIns="58001" bIns="4911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latin typeface="Abadi" panose="020B0604020104020204" pitchFamily="34" charset="0"/>
              </a:rPr>
              <a:t>CHEMICAL (</a:t>
            </a:r>
            <a:r>
              <a:rPr lang="en-US" b="1" kern="1200" dirty="0">
                <a:latin typeface="Abadi" panose="020B0604020104020204" pitchFamily="34" charset="0"/>
              </a:rPr>
              <a:t>Biogeochemical</a:t>
            </a:r>
            <a:r>
              <a:rPr lang="en-US" sz="2000" b="1" kern="1200" dirty="0">
                <a:latin typeface="Abadi" panose="020B0604020104020204" pitchFamily="34" charset="0"/>
              </a:rPr>
              <a:t>)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6D146D-903D-901B-7BE2-14129A2371FB}"/>
              </a:ext>
            </a:extLst>
          </p:cNvPr>
          <p:cNvSpPr/>
          <p:nvPr/>
        </p:nvSpPr>
        <p:spPr>
          <a:xfrm>
            <a:off x="411480" y="4193351"/>
            <a:ext cx="1920240" cy="822960"/>
          </a:xfrm>
          <a:custGeom>
            <a:avLst/>
            <a:gdLst>
              <a:gd name="connsiteX0" fmla="*/ 0 w 1751004"/>
              <a:gd name="connsiteY0" fmla="*/ 76618 h 766180"/>
              <a:gd name="connsiteX1" fmla="*/ 76618 w 1751004"/>
              <a:gd name="connsiteY1" fmla="*/ 0 h 766180"/>
              <a:gd name="connsiteX2" fmla="*/ 1674386 w 1751004"/>
              <a:gd name="connsiteY2" fmla="*/ 0 h 766180"/>
              <a:gd name="connsiteX3" fmla="*/ 1751004 w 1751004"/>
              <a:gd name="connsiteY3" fmla="*/ 76618 h 766180"/>
              <a:gd name="connsiteX4" fmla="*/ 1751004 w 1751004"/>
              <a:gd name="connsiteY4" fmla="*/ 689562 h 766180"/>
              <a:gd name="connsiteX5" fmla="*/ 1674386 w 1751004"/>
              <a:gd name="connsiteY5" fmla="*/ 766180 h 766180"/>
              <a:gd name="connsiteX6" fmla="*/ 76618 w 1751004"/>
              <a:gd name="connsiteY6" fmla="*/ 766180 h 766180"/>
              <a:gd name="connsiteX7" fmla="*/ 0 w 1751004"/>
              <a:gd name="connsiteY7" fmla="*/ 689562 h 766180"/>
              <a:gd name="connsiteX8" fmla="*/ 0 w 1751004"/>
              <a:gd name="connsiteY8" fmla="*/ 76618 h 76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1004" h="766180">
                <a:moveTo>
                  <a:pt x="0" y="76618"/>
                </a:moveTo>
                <a:cubicBezTo>
                  <a:pt x="0" y="34303"/>
                  <a:pt x="34303" y="0"/>
                  <a:pt x="76618" y="0"/>
                </a:cubicBezTo>
                <a:lnTo>
                  <a:pt x="1674386" y="0"/>
                </a:lnTo>
                <a:cubicBezTo>
                  <a:pt x="1716701" y="0"/>
                  <a:pt x="1751004" y="34303"/>
                  <a:pt x="1751004" y="76618"/>
                </a:cubicBezTo>
                <a:lnTo>
                  <a:pt x="1751004" y="689562"/>
                </a:lnTo>
                <a:cubicBezTo>
                  <a:pt x="1751004" y="731877"/>
                  <a:pt x="1716701" y="766180"/>
                  <a:pt x="1674386" y="766180"/>
                </a:cubicBezTo>
                <a:lnTo>
                  <a:pt x="76618" y="766180"/>
                </a:lnTo>
                <a:cubicBezTo>
                  <a:pt x="34303" y="766180"/>
                  <a:pt x="0" y="731877"/>
                  <a:pt x="0" y="689562"/>
                </a:cubicBezTo>
                <a:lnTo>
                  <a:pt x="0" y="76618"/>
                </a:lnTo>
                <a:close/>
              </a:path>
            </a:pathLst>
          </a:custGeom>
          <a:solidFill>
            <a:srgbClr val="31828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001" tIns="49111" rIns="58001" bIns="4911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latin typeface="Abadi" panose="020B0604020104020204" pitchFamily="34" charset="0"/>
              </a:rPr>
              <a:t>BIOLOGICAL (Habitat)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9F7B28D-F2BF-CB7D-8CF8-EAF0A1A18CF5}"/>
              </a:ext>
            </a:extLst>
          </p:cNvPr>
          <p:cNvSpPr/>
          <p:nvPr/>
        </p:nvSpPr>
        <p:spPr>
          <a:xfrm>
            <a:off x="411480" y="5229672"/>
            <a:ext cx="1920240" cy="822960"/>
          </a:xfrm>
          <a:custGeom>
            <a:avLst/>
            <a:gdLst>
              <a:gd name="connsiteX0" fmla="*/ 0 w 1751004"/>
              <a:gd name="connsiteY0" fmla="*/ 76618 h 766180"/>
              <a:gd name="connsiteX1" fmla="*/ 76618 w 1751004"/>
              <a:gd name="connsiteY1" fmla="*/ 0 h 766180"/>
              <a:gd name="connsiteX2" fmla="*/ 1674386 w 1751004"/>
              <a:gd name="connsiteY2" fmla="*/ 0 h 766180"/>
              <a:gd name="connsiteX3" fmla="*/ 1751004 w 1751004"/>
              <a:gd name="connsiteY3" fmla="*/ 76618 h 766180"/>
              <a:gd name="connsiteX4" fmla="*/ 1751004 w 1751004"/>
              <a:gd name="connsiteY4" fmla="*/ 689562 h 766180"/>
              <a:gd name="connsiteX5" fmla="*/ 1674386 w 1751004"/>
              <a:gd name="connsiteY5" fmla="*/ 766180 h 766180"/>
              <a:gd name="connsiteX6" fmla="*/ 76618 w 1751004"/>
              <a:gd name="connsiteY6" fmla="*/ 766180 h 766180"/>
              <a:gd name="connsiteX7" fmla="*/ 0 w 1751004"/>
              <a:gd name="connsiteY7" fmla="*/ 689562 h 766180"/>
              <a:gd name="connsiteX8" fmla="*/ 0 w 1751004"/>
              <a:gd name="connsiteY8" fmla="*/ 76618 h 76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1004" h="766180">
                <a:moveTo>
                  <a:pt x="0" y="76618"/>
                </a:moveTo>
                <a:cubicBezTo>
                  <a:pt x="0" y="34303"/>
                  <a:pt x="34303" y="0"/>
                  <a:pt x="76618" y="0"/>
                </a:cubicBezTo>
                <a:lnTo>
                  <a:pt x="1674386" y="0"/>
                </a:lnTo>
                <a:cubicBezTo>
                  <a:pt x="1716701" y="0"/>
                  <a:pt x="1751004" y="34303"/>
                  <a:pt x="1751004" y="76618"/>
                </a:cubicBezTo>
                <a:lnTo>
                  <a:pt x="1751004" y="689562"/>
                </a:lnTo>
                <a:cubicBezTo>
                  <a:pt x="1751004" y="731877"/>
                  <a:pt x="1716701" y="766180"/>
                  <a:pt x="1674386" y="766180"/>
                </a:cubicBezTo>
                <a:lnTo>
                  <a:pt x="76618" y="766180"/>
                </a:lnTo>
                <a:cubicBezTo>
                  <a:pt x="34303" y="766180"/>
                  <a:pt x="0" y="731877"/>
                  <a:pt x="0" y="689562"/>
                </a:cubicBezTo>
                <a:lnTo>
                  <a:pt x="0" y="76618"/>
                </a:lnTo>
                <a:close/>
              </a:path>
            </a:pathLst>
          </a:custGeom>
          <a:solidFill>
            <a:srgbClr val="31828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001" tIns="49111" rIns="58001" bIns="4911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>
                <a:latin typeface="Abadi" panose="020B0604020104020204" pitchFamily="34" charset="0"/>
              </a:rPr>
              <a:t>SURROUNDING </a:t>
            </a:r>
            <a:r>
              <a:rPr lang="en-US" sz="2000" b="1" kern="1200">
                <a:latin typeface="Abadi" panose="020B0604020104020204" pitchFamily="34" charset="0"/>
              </a:rPr>
              <a:t>LANDSCAPE</a:t>
            </a:r>
          </a:p>
        </p:txBody>
      </p:sp>
    </p:spTree>
    <p:extLst>
      <p:ext uri="{BB962C8B-B14F-4D97-AF65-F5344CB8AC3E}">
        <p14:creationId xmlns:p14="http://schemas.microsoft.com/office/powerpoint/2010/main" val="396186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6" grpId="0" animBg="1"/>
      <p:bldP spid="17" grpId="0" animBg="1"/>
      <p:bldP spid="18" grpId="0" animBg="1"/>
      <p:bldP spid="20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NEWFA Variables and Scoring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188720"/>
            <a:ext cx="11612880" cy="5486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3200" dirty="0"/>
              <a:t>Data (field or desktop) collected determines score for variables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3200" dirty="0"/>
              <a:t>Most Variables scored from 1-10 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Scoring can be a range or binary (presence/absence)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3200" dirty="0"/>
              <a:t>Some variables are used in multiple models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Example: Landscape Position is used in four different models</a:t>
            </a:r>
          </a:p>
          <a:p>
            <a:pPr lvl="5"/>
            <a:r>
              <a:rPr lang="en-US" sz="2400" dirty="0"/>
              <a:t>Particulate Retention</a:t>
            </a:r>
          </a:p>
          <a:p>
            <a:pPr lvl="5"/>
            <a:r>
              <a:rPr lang="en-US" sz="2400" dirty="0"/>
              <a:t>Groundwater Recharge</a:t>
            </a:r>
          </a:p>
          <a:p>
            <a:pPr lvl="5"/>
            <a:r>
              <a:rPr lang="en-US" sz="2400" dirty="0"/>
              <a:t>Surface Water Detention</a:t>
            </a:r>
          </a:p>
          <a:p>
            <a:pPr lvl="5"/>
            <a:r>
              <a:rPr lang="en-US" sz="2400" dirty="0"/>
              <a:t>Groundwater Discharge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600" dirty="0"/>
              <a:t>Scoring is specific to each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C37EE-7694-40BD-9CC1-6E1C8181A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March 2024 - MAWS</a:t>
            </a:r>
          </a:p>
        </p:txBody>
      </p:sp>
    </p:spTree>
    <p:extLst>
      <p:ext uri="{BB962C8B-B14F-4D97-AF65-F5344CB8AC3E}">
        <p14:creationId xmlns:p14="http://schemas.microsoft.com/office/powerpoint/2010/main" val="48626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Output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D7062582-BE2F-4413-BE4D-59DAABE7D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March 2024 - MAWS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CA636C03-06B1-4A51-87EC-285BC1471A56}"/>
              </a:ext>
            </a:extLst>
          </p:cNvPr>
          <p:cNvSpPr/>
          <p:nvPr/>
        </p:nvSpPr>
        <p:spPr>
          <a:xfrm>
            <a:off x="822959" y="1371600"/>
            <a:ext cx="10607040" cy="822960"/>
          </a:xfrm>
          <a:prstGeom prst="flowChartAlternateProcess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Functional Capacity Grades (FCG) range from 1-10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74DC0D1-67FD-41BC-8491-573F3688AFBD}"/>
              </a:ext>
            </a:extLst>
          </p:cNvPr>
          <p:cNvSpPr/>
          <p:nvPr/>
        </p:nvSpPr>
        <p:spPr>
          <a:xfrm>
            <a:off x="822960" y="2468880"/>
            <a:ext cx="3840480" cy="1280160"/>
          </a:xfrm>
          <a:prstGeom prst="flowChartAlternateProcess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chemeClr val="bg1"/>
                </a:solidFill>
              </a:rPr>
              <a:t>Each function is graded separately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E28D58BF-A85B-4F03-80FD-27727C5F6E42}"/>
              </a:ext>
            </a:extLst>
          </p:cNvPr>
          <p:cNvSpPr/>
          <p:nvPr/>
        </p:nvSpPr>
        <p:spPr>
          <a:xfrm>
            <a:off x="822960" y="4023360"/>
            <a:ext cx="3566160" cy="2377440"/>
          </a:xfrm>
          <a:prstGeom prst="flowChartAlternateProcess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chemeClr val="bg1"/>
                </a:solidFill>
              </a:rPr>
              <a:t>Wetland</a:t>
            </a:r>
          </a:p>
          <a:p>
            <a:pPr algn="ctr">
              <a:lnSpc>
                <a:spcPct val="90000"/>
              </a:lnSpc>
            </a:pPr>
            <a:r>
              <a:rPr lang="en-US" sz="3600" b="1" u="sng">
                <a:solidFill>
                  <a:schemeClr val="bg1"/>
                </a:solidFill>
              </a:rPr>
              <a:t>DOES NOT </a:t>
            </a:r>
            <a:r>
              <a:rPr lang="en-US" sz="3600" b="1">
                <a:solidFill>
                  <a:schemeClr val="bg1"/>
                </a:solidFill>
              </a:rPr>
              <a:t>receive a total functional grade</a:t>
            </a: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0972BD47-907C-4025-BF86-B528E10B1F96}"/>
              </a:ext>
            </a:extLst>
          </p:cNvPr>
          <p:cNvSpPr/>
          <p:nvPr/>
        </p:nvSpPr>
        <p:spPr>
          <a:xfrm>
            <a:off x="4937759" y="4023360"/>
            <a:ext cx="6492240" cy="2377440"/>
          </a:xfrm>
          <a:prstGeom prst="flowChartAlternateProcess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4700" tIns="194700" rIns="182880" bIns="194700" numCol="1" spcCol="1270" anchor="ctr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80F80B8-AF2F-4C20-ABA1-CC4C975D7E45}"/>
              </a:ext>
            </a:extLst>
          </p:cNvPr>
          <p:cNvGraphicFramePr>
            <a:graphicFrameLocks noGrp="1"/>
          </p:cNvGraphicFramePr>
          <p:nvPr/>
        </p:nvGraphicFramePr>
        <p:xfrm>
          <a:off x="5212079" y="4236720"/>
          <a:ext cx="5943600" cy="1950720"/>
        </p:xfrm>
        <a:graphic>
          <a:graphicData uri="http://schemas.openxmlformats.org/drawingml/2006/table">
            <a:tbl>
              <a:tblPr bandRow="1">
                <a:tableStyleId>{9DCAF9ED-07DC-4A11-8D7F-57B35C25682E}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9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200" b="1" kern="1200">
                          <a:effectLst/>
                          <a:latin typeface="+mn-lt"/>
                        </a:rPr>
                        <a:t>N/A</a:t>
                      </a:r>
                      <a:endParaRPr lang="en-US" sz="3200" b="1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>
                          <a:effectLst/>
                          <a:latin typeface="+mn-lt"/>
                        </a:rPr>
                        <a:t>Function not applicable</a:t>
                      </a:r>
                      <a:endParaRPr lang="en-US" sz="3200" b="1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200" b="1" kern="1200">
                          <a:effectLst/>
                          <a:latin typeface="+mn-lt"/>
                        </a:rPr>
                        <a:t>1 to 3</a:t>
                      </a:r>
                      <a:endParaRPr lang="en-US" sz="3200" b="1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>
                          <a:effectLst/>
                          <a:latin typeface="+mn-lt"/>
                        </a:rPr>
                        <a:t>Low functioning</a:t>
                      </a:r>
                      <a:endParaRPr lang="en-US" sz="3200" b="1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200" b="1" kern="1200">
                          <a:effectLst/>
                          <a:latin typeface="+mn-lt"/>
                        </a:rPr>
                        <a:t>4 to 6</a:t>
                      </a:r>
                      <a:endParaRPr lang="en-US" sz="3200" b="1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>
                          <a:effectLst/>
                          <a:latin typeface="+mn-lt"/>
                        </a:rPr>
                        <a:t>Moderate functioning</a:t>
                      </a:r>
                      <a:endParaRPr lang="en-US" sz="3200" b="1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200" b="1" kern="1200">
                          <a:effectLst/>
                          <a:latin typeface="+mn-lt"/>
                        </a:rPr>
                        <a:t>7 to 10</a:t>
                      </a:r>
                      <a:endParaRPr lang="en-US" sz="3200" b="1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>
                          <a:effectLst/>
                          <a:latin typeface="+mn-lt"/>
                        </a:rPr>
                        <a:t>High functioning</a:t>
                      </a:r>
                      <a:endParaRPr lang="en-US" sz="3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Down Arrow 7">
            <a:extLst>
              <a:ext uri="{FF2B5EF4-FFF2-40B4-BE49-F238E27FC236}">
                <a16:creationId xmlns:a16="http://schemas.microsoft.com/office/drawing/2014/main" id="{D065EA14-5F6F-4946-AAAE-AB8C2989458B}"/>
              </a:ext>
            </a:extLst>
          </p:cNvPr>
          <p:cNvSpPr/>
          <p:nvPr/>
        </p:nvSpPr>
        <p:spPr>
          <a:xfrm>
            <a:off x="7955279" y="3566160"/>
            <a:ext cx="457200" cy="457200"/>
          </a:xfrm>
          <a:prstGeom prst="down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C29A48EE-5E92-42DD-9EF9-AFE8060DE403}"/>
              </a:ext>
            </a:extLst>
          </p:cNvPr>
          <p:cNvSpPr/>
          <p:nvPr/>
        </p:nvSpPr>
        <p:spPr>
          <a:xfrm>
            <a:off x="5852159" y="2468880"/>
            <a:ext cx="4663440" cy="1188720"/>
          </a:xfrm>
          <a:prstGeom prst="flowChartAlternateProcess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chemeClr val="bg1"/>
                </a:solidFill>
              </a:rPr>
              <a:t>FCG determines functional category</a:t>
            </a:r>
          </a:p>
        </p:txBody>
      </p:sp>
    </p:spTree>
    <p:extLst>
      <p:ext uri="{BB962C8B-B14F-4D97-AF65-F5344CB8AC3E}">
        <p14:creationId xmlns:p14="http://schemas.microsoft.com/office/powerpoint/2010/main" val="25844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20" grpId="0" animBg="1"/>
      <p:bldP spid="10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8F71A333-8A49-C50B-9748-9B2098F00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6" t="19639" r="10814" b="9125"/>
          <a:stretch/>
        </p:blipFill>
        <p:spPr>
          <a:xfrm>
            <a:off x="2555631" y="0"/>
            <a:ext cx="9636369" cy="686226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98AE5-6962-F93F-8B0D-178BCE237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May 31, 2023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654AC4-226F-04D3-57DD-6657223D9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880"/>
            <a:ext cx="2281311" cy="64008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1738866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j-lt"/>
              </a:rPr>
              <a:t>Questions?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3185160"/>
            <a:ext cx="10514012" cy="2806065"/>
          </a:xfrm>
        </p:spPr>
        <p:txBody>
          <a:bodyPr>
            <a:normAutofit/>
          </a:bodyPr>
          <a:lstStyle/>
          <a:p>
            <a:r>
              <a:rPr lang="en-US" dirty="0">
                <a:latin typeface="Lucida Sans" panose="020B0602030504020204" pitchFamily="34" charset="0"/>
              </a:rPr>
              <a:t>For more information contact:</a:t>
            </a:r>
          </a:p>
          <a:p>
            <a:r>
              <a:rPr lang="en-US" dirty="0">
                <a:latin typeface="Lucida Sans" panose="020B0602030504020204" pitchFamily="34" charset="0"/>
                <a:hlinkClick r:id="rId2"/>
              </a:rPr>
              <a:t>Paul.Minkin@usace.army.mil</a:t>
            </a:r>
            <a:endParaRPr lang="en-US" dirty="0">
              <a:latin typeface="Lucida Sans" panose="020B0602030504020204" pitchFamily="34" charset="0"/>
            </a:endParaRPr>
          </a:p>
          <a:p>
            <a:r>
              <a:rPr lang="en-US" dirty="0">
                <a:latin typeface="Lucida Sans" panose="020B0602030504020204" pitchFamily="34" charset="0"/>
              </a:rPr>
              <a:t>Or </a:t>
            </a:r>
          </a:p>
          <a:p>
            <a:r>
              <a:rPr lang="en-US" dirty="0">
                <a:latin typeface="Lucida Sans" panose="020B0602030504020204" pitchFamily="34" charset="0"/>
                <a:hlinkClick r:id="rId3"/>
              </a:rPr>
              <a:t>Sachs.Erica@epa.gov</a:t>
            </a:r>
            <a:endParaRPr lang="en-US" dirty="0">
              <a:latin typeface="Lucida Sans" panose="020B060203050402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5298142"/>
            <a:ext cx="1444379" cy="1097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49747" y="5298142"/>
            <a:ext cx="1104053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8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69BEE-5D89-4C80-A174-A2CE1623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880"/>
            <a:ext cx="10607040" cy="1005840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4400" dirty="0"/>
              <a:t>Goal: Quantitative Regional Functional Assessment Method 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F07BC5C-FFF9-479B-98DB-DFBA4F5DC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May 31,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EC66F-DE71-4981-A919-2454BA9F7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1371600"/>
            <a:ext cx="7971905" cy="509900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DESIGN OBJECTIVES:</a:t>
            </a:r>
          </a:p>
          <a:p>
            <a:pPr marL="5715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Quantitative</a:t>
            </a:r>
            <a:r>
              <a:rPr lang="en-US" sz="2400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 method for assessment of wetland </a:t>
            </a:r>
            <a:r>
              <a:rPr lang="en-US" sz="2400" u="sng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function</a:t>
            </a:r>
          </a:p>
          <a:p>
            <a:pPr marL="5715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Assess </a:t>
            </a:r>
            <a:r>
              <a:rPr lang="en-US" sz="2400" u="sng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intrinsic capacity</a:t>
            </a:r>
            <a:r>
              <a:rPr lang="en-US" sz="2400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 of a wetland to perform </a:t>
            </a:r>
            <a:r>
              <a:rPr lang="en-US" sz="2400" u="sng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individual functions</a:t>
            </a:r>
          </a:p>
          <a:p>
            <a:pPr marL="5715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Regional: consistent</a:t>
            </a:r>
            <a:r>
              <a:rPr lang="en-US" sz="2400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 results in all six NE states</a:t>
            </a:r>
          </a:p>
          <a:p>
            <a:pPr marL="5715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Rapid</a:t>
            </a:r>
            <a:r>
              <a:rPr lang="en-US" sz="2400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 data collection: single site visit required</a:t>
            </a:r>
          </a:p>
          <a:p>
            <a:pPr marL="5715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Cost-effective and </a:t>
            </a:r>
            <a:r>
              <a:rPr lang="en-US" sz="2400" u="sng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user-friendly</a:t>
            </a:r>
            <a:r>
              <a:rPr lang="en-US" sz="2400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 for trained individuals</a:t>
            </a:r>
          </a:p>
          <a:p>
            <a:pPr marL="5715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Objective</a:t>
            </a:r>
            <a:r>
              <a:rPr lang="en-US" sz="2400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 and repeatable results</a:t>
            </a:r>
          </a:p>
          <a:p>
            <a:pPr marL="5715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Scientifically</a:t>
            </a:r>
            <a:r>
              <a:rPr lang="en-US" sz="2400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 supported</a:t>
            </a:r>
          </a:p>
          <a:p>
            <a:pPr marL="5715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Slight variations in input </a:t>
            </a:r>
            <a:r>
              <a:rPr lang="en-US" sz="2400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  <a:ea typeface="Cambria Math" panose="02040503050406030204" pitchFamily="18" charset="0"/>
              </a:rPr>
              <a:t>≠ </a:t>
            </a:r>
            <a:r>
              <a:rPr lang="en-US" sz="2400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meaningful changes in output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B95D17-5620-4BD7-AE09-EAA9CF2F11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" b="1954"/>
          <a:stretch/>
        </p:blipFill>
        <p:spPr>
          <a:xfrm>
            <a:off x="8387002" y="1246909"/>
            <a:ext cx="3804998" cy="5611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11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648B362-A0EE-4B70-BEEC-D28EB1E46A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37" t="3136" r="12965" b="6625"/>
          <a:stretch/>
        </p:blipFill>
        <p:spPr>
          <a:xfrm>
            <a:off x="7339584" y="0"/>
            <a:ext cx="3828288" cy="6840514"/>
          </a:xfrm>
          <a:prstGeom prst="rect">
            <a:avLst/>
          </a:prstGeom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99644B25-EC45-47B0-9E0D-F97F4EDC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21567" y="6492875"/>
            <a:ext cx="1342785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srgbClr val="EDEDED"/>
                    </a:gs>
                    <a:gs pos="0">
                      <a:srgbClr val="9E9E9E"/>
                    </a:gs>
                    <a:gs pos="100000">
                      <a:srgbClr val="FFFFFF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March 2024 - MAWS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28000">
                    <a:srgbClr val="EDEDED"/>
                  </a:gs>
                  <a:gs pos="0">
                    <a:srgbClr val="9E9E9E"/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effectLst/>
              <a:uLnTx/>
              <a:uFillTx/>
              <a:latin typeface="Arial"/>
              <a:ea typeface="+mn-lt"/>
              <a:cs typeface="Arial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21184D1-D97F-4B0A-9A2A-8FC4CE2E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7" y="0"/>
            <a:ext cx="5638801" cy="4475099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>
                <a:solidFill>
                  <a:schemeClr val="bg2">
                    <a:lumMod val="20000"/>
                    <a:lumOff val="80000"/>
                  </a:schemeClr>
                </a:solidFill>
              </a:rPr>
              <a:t>Highway Methodology:</a:t>
            </a:r>
            <a:br>
              <a:rPr lang="en-US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br>
              <a:rPr lang="en-US" sz="240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>
                <a:solidFill>
                  <a:schemeClr val="bg2">
                    <a:lumMod val="20000"/>
                    <a:lumOff val="80000"/>
                  </a:schemeClr>
                </a:solidFill>
              </a:rPr>
              <a:t>Functions &amp; Services</a:t>
            </a:r>
            <a:br>
              <a:rPr lang="en-US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>
                <a:solidFill>
                  <a:schemeClr val="bg2">
                    <a:lumMod val="20000"/>
                    <a:lumOff val="80000"/>
                  </a:schemeClr>
                </a:solidFill>
              </a:rPr>
              <a:t>Assessed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26E073-D3D5-4FFD-96A9-B895D3001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308" y="4475099"/>
            <a:ext cx="4678577" cy="18004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4400" dirty="0">
                <a:solidFill>
                  <a:schemeClr val="tx2"/>
                </a:solidFill>
              </a:rPr>
              <a:t>8 Functions</a:t>
            </a:r>
          </a:p>
          <a:p>
            <a:pPr>
              <a:spcBef>
                <a:spcPts val="2400"/>
              </a:spcBef>
            </a:pPr>
            <a:r>
              <a:rPr lang="en-US" sz="4400" dirty="0">
                <a:solidFill>
                  <a:schemeClr val="tx2"/>
                </a:solidFill>
              </a:rPr>
              <a:t>5 Services</a:t>
            </a:r>
          </a:p>
          <a:p>
            <a:endParaRPr lang="en-US" sz="44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1670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33ACF-2F15-47D2-AC87-D1B42CB1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Quantitative vs. Qualitative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9E14D-211F-441E-970A-B7409DC8E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53312"/>
            <a:ext cx="11338560" cy="5487072"/>
          </a:xfrm>
        </p:spPr>
        <p:txBody>
          <a:bodyPr>
            <a:normAutofit/>
          </a:bodyPr>
          <a:lstStyle/>
          <a:p>
            <a:r>
              <a:rPr lang="en-US" sz="3600" u="sng" dirty="0"/>
              <a:t>QUANTITATIVE</a:t>
            </a:r>
            <a:r>
              <a:rPr lang="en-US" sz="3600" dirty="0"/>
              <a:t> – </a:t>
            </a:r>
            <a:r>
              <a:rPr lang="en-US" sz="3400" dirty="0"/>
              <a:t>a method that involves some form of mathematical analysis of quantifiable data; e.g., number of pieces of coarse woody material along a specific length transect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600" dirty="0"/>
              <a:t>RESULT = NUMERIC SCORE</a:t>
            </a:r>
          </a:p>
          <a:p>
            <a:pPr>
              <a:spcBef>
                <a:spcPts val="3000"/>
              </a:spcBef>
            </a:pPr>
            <a:r>
              <a:rPr lang="en-US" sz="3600" u="sng" dirty="0"/>
              <a:t>QUALITATIVE</a:t>
            </a:r>
            <a:r>
              <a:rPr lang="en-US" sz="3600" dirty="0"/>
              <a:t> – </a:t>
            </a:r>
            <a:r>
              <a:rPr lang="en-US" sz="3400" dirty="0"/>
              <a:t>this incorporates a narrative approach to resource description; e.g., describing coarse woody material at a site as “moderate amounts of varying sizes”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600" dirty="0"/>
              <a:t>RESULT = DESCRIPTION OR NARRATIVE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01A3EF-67A5-4D3F-968F-466F5BFF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March 2024 - MAWS</a:t>
            </a:r>
          </a:p>
        </p:txBody>
      </p:sp>
    </p:spTree>
    <p:extLst>
      <p:ext uri="{BB962C8B-B14F-4D97-AF65-F5344CB8AC3E}">
        <p14:creationId xmlns:p14="http://schemas.microsoft.com/office/powerpoint/2010/main" val="53652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FF1A-4D2E-4A10-B84C-B308F813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 vs. Condition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FF341-9B55-49CC-A984-A79AD55FB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503633"/>
            <a:ext cx="11521440" cy="4988607"/>
          </a:xfrm>
        </p:spPr>
        <p:txBody>
          <a:bodyPr>
            <a:normAutofit/>
          </a:bodyPr>
          <a:lstStyle/>
          <a:p>
            <a:pPr marL="461963" indent="-461963">
              <a:buNone/>
            </a:pPr>
            <a:r>
              <a:rPr lang="en-US" sz="3600" u="sng"/>
              <a:t>FUNCTION</a:t>
            </a:r>
            <a:r>
              <a:rPr lang="en-US"/>
              <a:t> = </a:t>
            </a:r>
            <a:r>
              <a:rPr lang="en-US" sz="3400"/>
              <a:t>the normal activities or actions (e.g. the </a:t>
            </a:r>
            <a:r>
              <a:rPr lang="en-US" sz="3400" u="sng"/>
              <a:t>physical, chemical, and biological processes</a:t>
            </a:r>
            <a:r>
              <a:rPr lang="en-US" sz="3400"/>
              <a:t>) that occur in a wetland ecosystem as a result of the characteristics of the wetland and the surrounding landscape</a:t>
            </a:r>
          </a:p>
          <a:p>
            <a:endParaRPr lang="en-US"/>
          </a:p>
          <a:p>
            <a:pPr marL="461963" indent="-461963">
              <a:buNone/>
            </a:pPr>
            <a:r>
              <a:rPr lang="en-US" sz="3600" u="sng"/>
              <a:t>CONDITION</a:t>
            </a:r>
            <a:r>
              <a:rPr lang="en-US"/>
              <a:t> = </a:t>
            </a:r>
            <a:r>
              <a:rPr lang="en-US" sz="3400"/>
              <a:t>the </a:t>
            </a:r>
            <a:r>
              <a:rPr lang="en-US" sz="3400" u="sng"/>
              <a:t>health or level of degradation </a:t>
            </a:r>
            <a:r>
              <a:rPr lang="en-US" sz="3400"/>
              <a:t>of a wetland ecosystem relative to a similar wetland without human alteration or other stressors (e.g. reference condition)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C1998-2976-4085-AE67-DE590CD4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March 2024 - MAWS</a:t>
            </a:r>
          </a:p>
        </p:txBody>
      </p:sp>
    </p:spTree>
    <p:extLst>
      <p:ext uri="{BB962C8B-B14F-4D97-AF65-F5344CB8AC3E}">
        <p14:creationId xmlns:p14="http://schemas.microsoft.com/office/powerpoint/2010/main" val="334942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F918-06FE-4691-B6C2-D9852329F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Model-Based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EE1BF-A5C4-4A8A-953D-9A7ACF65C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70580"/>
            <a:ext cx="11338560" cy="4978295"/>
          </a:xfrm>
        </p:spPr>
        <p:txBody>
          <a:bodyPr>
            <a:normAutofit/>
          </a:bodyPr>
          <a:lstStyle/>
          <a:p>
            <a:r>
              <a:rPr lang="en-US" sz="3600" dirty="0"/>
              <a:t>Functions are expressed by mathematical models where variables are combined in equations</a:t>
            </a:r>
          </a:p>
          <a:p>
            <a:r>
              <a:rPr lang="en-US" sz="3600" dirty="0"/>
              <a:t>Variables are based on measurable data – remote and/or field-collected</a:t>
            </a:r>
          </a:p>
          <a:p>
            <a:r>
              <a:rPr lang="en-US" sz="3600" dirty="0"/>
              <a:t>Variables are scored based on the specific data collected</a:t>
            </a:r>
          </a:p>
          <a:p>
            <a:r>
              <a:rPr lang="en-US" sz="3600" dirty="0"/>
              <a:t>Models determine functional capacity score</a:t>
            </a:r>
          </a:p>
          <a:p>
            <a:r>
              <a:rPr lang="en-US" sz="3600" dirty="0"/>
              <a:t>Models are typically scored on a scale, e.g., 0.0 to 1.0, 0-10, 1-100, etc.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017C697-DB77-4C80-BC55-11FBECAA7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March 2024 - MAWS</a:t>
            </a:r>
          </a:p>
        </p:txBody>
      </p:sp>
    </p:spTree>
    <p:extLst>
      <p:ext uri="{BB962C8B-B14F-4D97-AF65-F5344CB8AC3E}">
        <p14:creationId xmlns:p14="http://schemas.microsoft.com/office/powerpoint/2010/main" val="294694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649F9-A1FF-466A-AD85-706A852100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847" r="17385"/>
          <a:stretch/>
        </p:blipFill>
        <p:spPr>
          <a:xfrm>
            <a:off x="8548577" y="0"/>
            <a:ext cx="36363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A19925-9598-4312-B6D9-24FB59AC6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274320"/>
            <a:ext cx="7696201" cy="822960"/>
          </a:xfrm>
        </p:spPr>
        <p:txBody>
          <a:bodyPr>
            <a:normAutofit/>
          </a:bodyPr>
          <a:lstStyle/>
          <a:p>
            <a:r>
              <a:rPr lang="en-US"/>
              <a:t>Development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7933F-2A68-46D1-BF41-0CCB5C796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188720"/>
            <a:ext cx="8125401" cy="55168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u="sng" dirty="0"/>
              <a:t>2013</a:t>
            </a:r>
            <a:r>
              <a:rPr lang="en-US" sz="2800" dirty="0"/>
              <a:t>: Convene and review existing methods, Draft method and models developed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800" u="sng" dirty="0"/>
              <a:t>2015</a:t>
            </a:r>
            <a:r>
              <a:rPr lang="en-US" sz="2800" dirty="0"/>
              <a:t>: Preliminary interagency field testing, Analyzed results and revised models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800" u="sng" dirty="0"/>
              <a:t>2017</a:t>
            </a:r>
            <a:r>
              <a:rPr lang="en-US" sz="2800" dirty="0"/>
              <a:t>: Second season of field testing, collected soil and water samples for analysis at EPA Lab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u="sng" dirty="0"/>
              <a:t>2019</a:t>
            </a:r>
            <a:r>
              <a:rPr lang="en-US" sz="2800" dirty="0"/>
              <a:t>: Third field season, focus on coastal sites; analyze results, calibrate models,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u="sng" dirty="0"/>
              <a:t>2021-2024</a:t>
            </a:r>
            <a:r>
              <a:rPr lang="en-US" sz="2800" dirty="0"/>
              <a:t>: finalize method, write user guide, public notice for comments and testing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B35735-52B9-46FC-B61D-5D3D360D0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March 2024 - MAWS</a:t>
            </a:r>
          </a:p>
        </p:txBody>
      </p:sp>
    </p:spTree>
    <p:extLst>
      <p:ext uri="{BB962C8B-B14F-4D97-AF65-F5344CB8AC3E}">
        <p14:creationId xmlns:p14="http://schemas.microsoft.com/office/powerpoint/2010/main" val="260838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7BFDDE1B-7BB4-4FE3-8834-2FDB95B000D0}"/>
              </a:ext>
            </a:extLst>
          </p:cNvPr>
          <p:cNvSpPr/>
          <p:nvPr/>
        </p:nvSpPr>
        <p:spPr>
          <a:xfrm>
            <a:off x="6400800" y="1554480"/>
            <a:ext cx="5029200" cy="137160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bIns="0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badi" panose="020B0604020104020204" pitchFamily="34" charset="0"/>
              </a:rPr>
              <a:t>Water Quality Maintenance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badi" panose="020B0604020104020204" pitchFamily="34" charset="0"/>
              </a:rPr>
              <a:t>Hydrologic Integrity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badi" panose="020B0604020104020204" pitchFamily="34" charset="0"/>
              </a:rPr>
              <a:t>Biota Support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40929EA-D73C-4067-9A79-FE446D61C692}"/>
              </a:ext>
            </a:extLst>
          </p:cNvPr>
          <p:cNvSpPr/>
          <p:nvPr/>
        </p:nvSpPr>
        <p:spPr>
          <a:xfrm>
            <a:off x="3291840" y="1463040"/>
            <a:ext cx="3200400" cy="155448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bIns="0" numCol="1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badi" panose="020B0604020104020204" pitchFamily="34" charset="0"/>
              </a:rPr>
              <a:t>3 Categories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badi" panose="020B0604020104020204" pitchFamily="34" charset="0"/>
              </a:rPr>
              <a:t>(14 Functions)</a:t>
            </a:r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CA636C03-06B1-4A51-87EC-285BC1471A56}"/>
              </a:ext>
            </a:extLst>
          </p:cNvPr>
          <p:cNvSpPr/>
          <p:nvPr/>
        </p:nvSpPr>
        <p:spPr>
          <a:xfrm>
            <a:off x="822960" y="1371600"/>
            <a:ext cx="2743200" cy="17373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Assesses Intrinsic Function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335DF2AE-30BC-4FCC-AC7A-4AFB60404C6A}"/>
              </a:ext>
            </a:extLst>
          </p:cNvPr>
          <p:cNvSpPr/>
          <p:nvPr/>
        </p:nvSpPr>
        <p:spPr>
          <a:xfrm>
            <a:off x="7040879" y="3474720"/>
            <a:ext cx="4389120" cy="1097280"/>
          </a:xfrm>
          <a:prstGeom prst="homePlate">
            <a:avLst>
              <a:gd name="adj" fmla="val 6052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800" b="1" spc="-30" dirty="0">
                <a:solidFill>
                  <a:schemeClr val="bg1"/>
                </a:solidFill>
                <a:latin typeface="Abadi" panose="020B0604020104020204" pitchFamily="34" charset="0"/>
              </a:rPr>
              <a:t>Model is only used if function is applicable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96183D0-E6E9-465A-985C-737E7807E35B}"/>
              </a:ext>
            </a:extLst>
          </p:cNvPr>
          <p:cNvSpPr/>
          <p:nvPr/>
        </p:nvSpPr>
        <p:spPr>
          <a:xfrm>
            <a:off x="3566159" y="3383280"/>
            <a:ext cx="3566160" cy="128016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0" rIns="0" bIns="0" numCol="1" rtlCol="0" anchor="ctr"/>
          <a:lstStyle/>
          <a:p>
            <a:pPr algn="ctr">
              <a:lnSpc>
                <a:spcPct val="90000"/>
              </a:lnSpc>
            </a:pPr>
            <a:r>
              <a:rPr lang="en-US" sz="3200" b="1" spc="-30" dirty="0">
                <a:solidFill>
                  <a:schemeClr val="bg1"/>
                </a:solidFill>
                <a:latin typeface="Abadi" panose="020B0604020104020204" pitchFamily="34" charset="0"/>
              </a:rPr>
              <a:t>Applies to all HGM sub-types</a:t>
            </a:r>
            <a:endParaRPr lang="en-US" spc="-3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8A3F661D-F373-4FD5-B7AF-434382DDBD18}"/>
              </a:ext>
            </a:extLst>
          </p:cNvPr>
          <p:cNvSpPr/>
          <p:nvPr/>
        </p:nvSpPr>
        <p:spPr>
          <a:xfrm>
            <a:off x="822960" y="3291840"/>
            <a:ext cx="3017520" cy="1463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/>
            <a:r>
              <a:rPr lang="en-US" sz="3600" b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Specific to New England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FA1A8311-30DE-4543-84DE-DAEA25A0C49A}"/>
              </a:ext>
            </a:extLst>
          </p:cNvPr>
          <p:cNvSpPr/>
          <p:nvPr/>
        </p:nvSpPr>
        <p:spPr>
          <a:xfrm>
            <a:off x="7498080" y="5120640"/>
            <a:ext cx="3931920" cy="137160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800" b="1" spc="-30" dirty="0">
                <a:solidFill>
                  <a:schemeClr val="bg1"/>
                </a:solidFill>
                <a:latin typeface="Abadi" panose="020B0604020104020204" pitchFamily="34" charset="0"/>
              </a:rPr>
              <a:t>Model calculates Functional Capacity Grade (FCG)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C38EC1F-0CC9-49BC-9F4D-5514339526FF}"/>
              </a:ext>
            </a:extLst>
          </p:cNvPr>
          <p:cNvSpPr/>
          <p:nvPr/>
        </p:nvSpPr>
        <p:spPr>
          <a:xfrm>
            <a:off x="3749040" y="5029200"/>
            <a:ext cx="3931920" cy="1554480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0" rIns="0" bIns="0" numCol="1" rtlCol="0" anchor="ctr"/>
          <a:lstStyle/>
          <a:p>
            <a:pPr>
              <a:lnSpc>
                <a:spcPct val="90000"/>
              </a:lnSpc>
            </a:pPr>
            <a:r>
              <a:rPr lang="en-US" sz="3200" b="1" spc="-30" dirty="0">
                <a:solidFill>
                  <a:schemeClr val="bg1"/>
                </a:solidFill>
                <a:latin typeface="Abadi" panose="020B0604020104020204" pitchFamily="34" charset="0"/>
              </a:rPr>
              <a:t>Variable scores are function specific</a:t>
            </a:r>
            <a:endParaRPr 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FD478B48-F10F-4434-9006-85B88D452EB6}"/>
              </a:ext>
            </a:extLst>
          </p:cNvPr>
          <p:cNvSpPr/>
          <p:nvPr/>
        </p:nvSpPr>
        <p:spPr>
          <a:xfrm>
            <a:off x="822960" y="4937760"/>
            <a:ext cx="3200400" cy="17373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Quantitative Output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73D52FE7-9378-46ED-9050-7C911B427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86400" y="6583680"/>
            <a:ext cx="1280160" cy="27432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March 2024 - MAWS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E986A87-32F1-4B9F-BD80-1A88E7CC8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365760"/>
            <a:ext cx="9421864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NEWFA IN A NUTSHELL</a:t>
            </a:r>
          </a:p>
        </p:txBody>
      </p:sp>
    </p:spTree>
    <p:extLst>
      <p:ext uri="{BB962C8B-B14F-4D97-AF65-F5344CB8AC3E}">
        <p14:creationId xmlns:p14="http://schemas.microsoft.com/office/powerpoint/2010/main" val="57722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3" grpId="0" animBg="1"/>
      <p:bldP spid="27" grpId="0" animBg="1"/>
      <p:bldP spid="19" grpId="0" animBg="1"/>
      <p:bldP spid="2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33ACF-2F15-47D2-AC87-D1B42CB1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Functions Defined (Water Quality)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9E14D-211F-441E-970A-B7409DC8E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1353312"/>
            <a:ext cx="11503153" cy="535228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800" u="sng" dirty="0"/>
              <a:t>PARTICULATE RETENTION </a:t>
            </a:r>
            <a:r>
              <a:rPr lang="en-US" sz="2800" dirty="0"/>
              <a:t>– the </a:t>
            </a:r>
            <a:r>
              <a:rPr lang="en-US" sz="2800" dirty="0">
                <a:ea typeface="Cambria Math" panose="02040503050406030204" pitchFamily="18" charset="0"/>
              </a:rPr>
              <a:t>ability of the wetland to stop and retain sediment, reducing dissolved and suspended solids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800" u="sng" dirty="0"/>
              <a:t>REMOVAL AND SEQUESTRATION OF HEAVY METALS</a:t>
            </a:r>
            <a:r>
              <a:rPr lang="en-US" sz="2800" dirty="0"/>
              <a:t> –</a:t>
            </a:r>
            <a:r>
              <a:rPr lang="en-US" sz="2800" dirty="0">
                <a:ea typeface="Cambria Math" panose="02040503050406030204" pitchFamily="18" charset="0"/>
                <a:cs typeface="Times New Roman" panose="02020603050405020304" pitchFamily="18" charset="0"/>
              </a:rPr>
              <a:t>the ability of the wetland to bind heavy metals and retain them in place (usually bound to soil particles), thereby removing them from the water column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800" u="sng" dirty="0"/>
              <a:t>PHOSPHORUS RETENTION</a:t>
            </a:r>
            <a:r>
              <a:rPr lang="en-US" sz="2800" dirty="0"/>
              <a:t> - the ability of the wetland to remove and bind excess nutrient phosphorus from the water column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800" u="sng" dirty="0"/>
              <a:t>NITROGEN TRANSFORMATION</a:t>
            </a:r>
            <a:r>
              <a:rPr lang="en-US" sz="2800" dirty="0"/>
              <a:t> - the ability of the wetland to remove and transform excess nutrient nitrogen from the water column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800" u="sng" dirty="0"/>
              <a:t>CARBON SEQUESTRATION </a:t>
            </a:r>
            <a:r>
              <a:rPr lang="en-US" sz="2800" dirty="0"/>
              <a:t>- the ability of the wetland to capture and store atmospheric carbon dioxide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01A3EF-67A5-4D3F-968F-466F5BFF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March 2024 - MAWS</a:t>
            </a:r>
          </a:p>
        </p:txBody>
      </p:sp>
    </p:spTree>
    <p:extLst>
      <p:ext uri="{BB962C8B-B14F-4D97-AF65-F5344CB8AC3E}">
        <p14:creationId xmlns:p14="http://schemas.microsoft.com/office/powerpoint/2010/main" val="1458963030"/>
      </p:ext>
    </p:extLst>
  </p:cSld>
  <p:clrMapOvr>
    <a:masterClrMapping/>
  </p:clrMapOvr>
</p:sld>
</file>

<file path=ppt/theme/theme1.xml><?xml version="1.0" encoding="utf-8"?>
<a:theme xmlns:a="http://schemas.openxmlformats.org/drawingml/2006/main" name="NEWFA Revers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Custom 2">
      <a:majorFont>
        <a:latin typeface="Goudy Old Style"/>
        <a:ea typeface=""/>
        <a:cs typeface=""/>
      </a:majorFont>
      <a:minorFont>
        <a:latin typeface="Franklin Gothic Book"/>
        <a:ea typeface=""/>
        <a:cs typeface="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FA ppt template.potx" id="{1DC4EAE8-8258-4C0E-B08F-5E6BDC8B2FA2}" vid="{D69AC918-C865-4262-A49E-11F4CCC29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1114</Words>
  <Application>Microsoft Office PowerPoint</Application>
  <PresentationFormat>Widescreen</PresentationFormat>
  <Paragraphs>163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Abadi</vt:lpstr>
      <vt:lpstr>Arial</vt:lpstr>
      <vt:lpstr>Calibri</vt:lpstr>
      <vt:lpstr>Franklin Gothic Book</vt:lpstr>
      <vt:lpstr>Goudy Old Style</vt:lpstr>
      <vt:lpstr>Lucida Sans</vt:lpstr>
      <vt:lpstr>NEWFA Reverse</vt:lpstr>
      <vt:lpstr>New England Wetland Functional Assessment</vt:lpstr>
      <vt:lpstr>Goal: Quantitative Regional Functional Assessment Method </vt:lpstr>
      <vt:lpstr>Highway Methodology:  Functions &amp; Services Assessed</vt:lpstr>
      <vt:lpstr>Quantitative vs. Qualitative</vt:lpstr>
      <vt:lpstr>Function vs. Condition</vt:lpstr>
      <vt:lpstr>Model-Based Assessment</vt:lpstr>
      <vt:lpstr>Development Process</vt:lpstr>
      <vt:lpstr>NEWFA IN A NUTSHELL</vt:lpstr>
      <vt:lpstr>Functions Defined (Water Quality)</vt:lpstr>
      <vt:lpstr>Functions Defined (Hydrology)</vt:lpstr>
      <vt:lpstr>Functions Defined (Biota Support)</vt:lpstr>
      <vt:lpstr>Functions Assessed</vt:lpstr>
      <vt:lpstr>Resource Specific Functions</vt:lpstr>
      <vt:lpstr>Data Collection</vt:lpstr>
      <vt:lpstr>NEWFA Variables and Scoring</vt:lpstr>
      <vt:lpstr>Model Output</vt:lpstr>
      <vt:lpstr>Models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creator>Sachs, Erica</dc:creator>
  <cp:lastModifiedBy>Minkin, Paul CIV USARMY CENAE (USA)</cp:lastModifiedBy>
  <cp:revision>18</cp:revision>
  <dcterms:created xsi:type="dcterms:W3CDTF">2023-05-30T15:58:20Z</dcterms:created>
  <dcterms:modified xsi:type="dcterms:W3CDTF">2024-03-19T19:13:54Z</dcterms:modified>
</cp:coreProperties>
</file>